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78"/>
  </p:notesMasterIdLst>
  <p:sldIdLst>
    <p:sldId id="256" r:id="rId2"/>
    <p:sldId id="257" r:id="rId3"/>
    <p:sldId id="303" r:id="rId4"/>
    <p:sldId id="304" r:id="rId5"/>
    <p:sldId id="305" r:id="rId6"/>
    <p:sldId id="306" r:id="rId7"/>
    <p:sldId id="307" r:id="rId8"/>
    <p:sldId id="308" r:id="rId9"/>
    <p:sldId id="309" r:id="rId10"/>
    <p:sldId id="310" r:id="rId11"/>
    <p:sldId id="311" r:id="rId12"/>
    <p:sldId id="312" r:id="rId13"/>
    <p:sldId id="313" r:id="rId14"/>
    <p:sldId id="314" r:id="rId15"/>
    <p:sldId id="258" r:id="rId16"/>
    <p:sldId id="315" r:id="rId17"/>
    <p:sldId id="316" r:id="rId18"/>
    <p:sldId id="317" r:id="rId19"/>
    <p:sldId id="318" r:id="rId20"/>
    <p:sldId id="319" r:id="rId21"/>
    <p:sldId id="320" r:id="rId22"/>
    <p:sldId id="321" r:id="rId23"/>
    <p:sldId id="322" r:id="rId24"/>
    <p:sldId id="323" r:id="rId25"/>
    <p:sldId id="324" r:id="rId26"/>
    <p:sldId id="325" r:id="rId27"/>
    <p:sldId id="327" r:id="rId28"/>
    <p:sldId id="326" r:id="rId29"/>
    <p:sldId id="328" r:id="rId30"/>
    <p:sldId id="329" r:id="rId31"/>
    <p:sldId id="330" r:id="rId32"/>
    <p:sldId id="331" r:id="rId33"/>
    <p:sldId id="332" r:id="rId34"/>
    <p:sldId id="260" r:id="rId35"/>
    <p:sldId id="261" r:id="rId36"/>
    <p:sldId id="263" r:id="rId37"/>
    <p:sldId id="262" r:id="rId38"/>
    <p:sldId id="271" r:id="rId39"/>
    <p:sldId id="276" r:id="rId40"/>
    <p:sldId id="277" r:id="rId41"/>
    <p:sldId id="278" r:id="rId42"/>
    <p:sldId id="275" r:id="rId43"/>
    <p:sldId id="265" r:id="rId44"/>
    <p:sldId id="266" r:id="rId45"/>
    <p:sldId id="264" r:id="rId46"/>
    <p:sldId id="267" r:id="rId47"/>
    <p:sldId id="268" r:id="rId48"/>
    <p:sldId id="273" r:id="rId49"/>
    <p:sldId id="301" r:id="rId50"/>
    <p:sldId id="269" r:id="rId51"/>
    <p:sldId id="270" r:id="rId52"/>
    <p:sldId id="333" r:id="rId53"/>
    <p:sldId id="334" r:id="rId54"/>
    <p:sldId id="274" r:id="rId55"/>
    <p:sldId id="300" r:id="rId56"/>
    <p:sldId id="279" r:id="rId57"/>
    <p:sldId id="281" r:id="rId58"/>
    <p:sldId id="282" r:id="rId59"/>
    <p:sldId id="283" r:id="rId60"/>
    <p:sldId id="284" r:id="rId61"/>
    <p:sldId id="285" r:id="rId62"/>
    <p:sldId id="286" r:id="rId63"/>
    <p:sldId id="287" r:id="rId64"/>
    <p:sldId id="288" r:id="rId65"/>
    <p:sldId id="289" r:id="rId66"/>
    <p:sldId id="290" r:id="rId67"/>
    <p:sldId id="291" r:id="rId68"/>
    <p:sldId id="292" r:id="rId69"/>
    <p:sldId id="293" r:id="rId70"/>
    <p:sldId id="294" r:id="rId71"/>
    <p:sldId id="295" r:id="rId72"/>
    <p:sldId id="296" r:id="rId73"/>
    <p:sldId id="297" r:id="rId74"/>
    <p:sldId id="298" r:id="rId75"/>
    <p:sldId id="299" r:id="rId76"/>
    <p:sldId id="302"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DC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9" autoAdjust="0"/>
    <p:restoredTop sz="62372" autoAdjust="0"/>
  </p:normalViewPr>
  <p:slideViewPr>
    <p:cSldViewPr snapToGrid="0">
      <p:cViewPr varScale="1">
        <p:scale>
          <a:sx n="79" d="100"/>
          <a:sy n="79" d="100"/>
        </p:scale>
        <p:origin x="209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E2F60D-B94E-4AAE-AFA5-D4B037422758}" type="datetimeFigureOut">
              <a:rPr lang="ru-RU" smtClean="0"/>
              <a:t>17.01.2025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3F52B-58C5-4B98-8249-6754AFF64931}" type="slidenum">
              <a:rPr lang="ru-RU" smtClean="0"/>
              <a:t>‹#›</a:t>
            </a:fld>
            <a:endParaRPr lang="ru-RU"/>
          </a:p>
        </p:txBody>
      </p:sp>
    </p:spTree>
    <p:extLst>
      <p:ext uri="{BB962C8B-B14F-4D97-AF65-F5344CB8AC3E}">
        <p14:creationId xmlns:p14="http://schemas.microsoft.com/office/powerpoint/2010/main" val="520971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предоставляет комплексную систему для навигации между экранами и обработки глубоких ссылок. Небольшие приложения без сложных глубоких ссылок могут использовать </a:t>
            </a:r>
            <a:r>
              <a:rPr lang="ru-RU" sz="1200" b="0" i="0" kern="1200" dirty="0" err="1" smtClean="0">
                <a:solidFill>
                  <a:schemeClr val="tx1"/>
                </a:solidFill>
                <a:effectLst/>
                <a:latin typeface="+mn-lt"/>
                <a:ea typeface="+mn-ea"/>
                <a:cs typeface="+mn-cs"/>
              </a:rPr>
              <a:t>Navigator</a:t>
            </a:r>
            <a:r>
              <a:rPr lang="ru-RU" sz="1200" b="0" i="0" kern="1200" dirty="0" smtClean="0">
                <a:solidFill>
                  <a:schemeClr val="tx1"/>
                </a:solidFill>
                <a:effectLst/>
                <a:latin typeface="+mn-lt"/>
                <a:ea typeface="+mn-ea"/>
                <a:cs typeface="+mn-cs"/>
              </a:rPr>
              <a:t>, в то время как приложения с особыми требованиями к глубоким ссылкам и навигации также должны использовать маршрутизатор для корректной обработки глубоких ссылок на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и для синхронизации с адресной строкой, когда приложение запущено в Интернете.</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Чтобы настроить ваше приложение для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или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на обработку глубоких ссылок, см. раздел Глубокие ссылки.</a:t>
            </a:r>
          </a:p>
          <a:p>
            <a:endParaRPr lang="en-US" dirty="0" smtClean="0"/>
          </a:p>
          <a:p>
            <a:endParaRPr lang="en-US" dirty="0" smtClean="0"/>
          </a:p>
          <a:p>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Диплинк</a:t>
            </a:r>
            <a:r>
              <a:rPr lang="ru-RU" sz="1200" b="0" i="0" kern="1200" dirty="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 </a:t>
            </a:r>
            <a:r>
              <a:rPr lang="ru-RU" sz="1200" b="0" i="0" kern="1200" smtClean="0">
                <a:solidFill>
                  <a:schemeClr val="tx1"/>
                </a:solidFill>
                <a:effectLst/>
                <a:latin typeface="+mn-lt"/>
                <a:ea typeface="+mn-ea"/>
                <a:cs typeface="+mn-cs"/>
              </a:rPr>
              <a:t>представляет </a:t>
            </a:r>
            <a:r>
              <a:rPr lang="ru-RU" sz="1200" b="0" i="0" kern="1200" dirty="0" smtClean="0">
                <a:solidFill>
                  <a:schemeClr val="tx1"/>
                </a:solidFill>
                <a:effectLst/>
                <a:latin typeface="+mn-lt"/>
                <a:ea typeface="+mn-ea"/>
                <a:cs typeface="+mn-cs"/>
              </a:rPr>
              <a:t>из себя обычную ссылку, при переходе на которую у вас открывается приложение (если таковое имеется) и зачастую показывается определенный контент. В </a:t>
            </a:r>
            <a:r>
              <a:rPr lang="ru-RU" sz="1200" b="0" i="0" kern="1200" dirty="0" err="1" smtClean="0">
                <a:solidFill>
                  <a:schemeClr val="tx1"/>
                </a:solidFill>
                <a:effectLst/>
                <a:latin typeface="+mn-lt"/>
                <a:ea typeface="+mn-ea"/>
                <a:cs typeface="+mn-cs"/>
              </a:rPr>
              <a:t>диплинки</a:t>
            </a:r>
            <a:r>
              <a:rPr lang="ru-RU" sz="1200" b="0" i="0" kern="1200" dirty="0" smtClean="0">
                <a:solidFill>
                  <a:schemeClr val="tx1"/>
                </a:solidFill>
                <a:effectLst/>
                <a:latin typeface="+mn-lt"/>
                <a:ea typeface="+mn-ea"/>
                <a:cs typeface="+mn-cs"/>
              </a:rPr>
              <a:t> мы можем добавлять различные параметры, поскольку это просто ссылка (например, </a:t>
            </a:r>
            <a:r>
              <a:rPr lang="ru-RU" sz="1200" b="0" i="0" kern="1200" dirty="0" err="1" smtClean="0">
                <a:solidFill>
                  <a:schemeClr val="tx1"/>
                </a:solidFill>
                <a:effectLst/>
                <a:latin typeface="+mn-lt"/>
                <a:ea typeface="+mn-ea"/>
                <a:cs typeface="+mn-cs"/>
              </a:rPr>
              <a:t>id</a:t>
            </a:r>
            <a:r>
              <a:rPr lang="ru-RU" sz="1200" b="0" i="0" kern="1200" dirty="0" smtClean="0">
                <a:solidFill>
                  <a:schemeClr val="tx1"/>
                </a:solidFill>
                <a:effectLst/>
                <a:latin typeface="+mn-lt"/>
                <a:ea typeface="+mn-ea"/>
                <a:cs typeface="+mn-cs"/>
              </a:rPr>
              <a:t> видео, код подтверждения и т.д.). В этой статье мы разберемся, как </a:t>
            </a:r>
            <a:r>
              <a:rPr lang="ru-RU" sz="1200" b="0" i="0" kern="1200" dirty="0" err="1" smtClean="0">
                <a:solidFill>
                  <a:schemeClr val="tx1"/>
                </a:solidFill>
                <a:effectLst/>
                <a:latin typeface="+mn-lt"/>
                <a:ea typeface="+mn-ea"/>
                <a:cs typeface="+mn-cs"/>
              </a:rPr>
              <a:t>заимплементить</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диплинки</a:t>
            </a:r>
            <a:r>
              <a:rPr lang="ru-RU" sz="1200" b="0" i="0" kern="1200" dirty="0" smtClean="0">
                <a:solidFill>
                  <a:schemeClr val="tx1"/>
                </a:solidFill>
                <a:effectLst/>
                <a:latin typeface="+mn-lt"/>
                <a:ea typeface="+mn-ea"/>
                <a:cs typeface="+mn-cs"/>
              </a:rPr>
              <a:t> для нашего </a:t>
            </a:r>
            <a:r>
              <a:rPr lang="ru-RU" sz="1200" b="0" i="0" kern="1200" dirty="0" err="1" smtClean="0">
                <a:solidFill>
                  <a:schemeClr val="tx1"/>
                </a:solidFill>
                <a:effectLst/>
                <a:latin typeface="+mn-lt"/>
                <a:ea typeface="+mn-ea"/>
                <a:cs typeface="+mn-cs"/>
              </a:rPr>
              <a:t>Флатер</a:t>
            </a:r>
            <a:r>
              <a:rPr lang="ru-RU" sz="1200" b="0" i="0" kern="1200" dirty="0" smtClean="0">
                <a:solidFill>
                  <a:schemeClr val="tx1"/>
                </a:solidFill>
                <a:effectLst/>
                <a:latin typeface="+mn-lt"/>
                <a:ea typeface="+mn-ea"/>
                <a:cs typeface="+mn-cs"/>
              </a:rPr>
              <a:t> приложения для двух платформ: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1</a:t>
            </a:fld>
            <a:endParaRPr lang="ru-RU"/>
          </a:p>
        </p:txBody>
      </p:sp>
    </p:spTree>
    <p:extLst>
      <p:ext uri="{BB962C8B-B14F-4D97-AF65-F5344CB8AC3E}">
        <p14:creationId xmlns:p14="http://schemas.microsoft.com/office/powerpoint/2010/main" val="875219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вкладки работали, вам необходимо синхронизировать выбранную вкладку и разделы содержимого. Это задача </a:t>
            </a:r>
            <a:r>
              <a:rPr lang="ru-RU" sz="1200" b="0" i="0" kern="1200" dirty="0" err="1" smtClean="0">
                <a:solidFill>
                  <a:schemeClr val="tx1"/>
                </a:solidFill>
                <a:effectLst/>
                <a:latin typeface="+mn-lt"/>
                <a:ea typeface="+mn-ea"/>
                <a:cs typeface="+mn-cs"/>
              </a:rPr>
              <a:t>TabController</a:t>
            </a:r>
            <a:r>
              <a:rPr lang="ru-RU" sz="1200" b="0" i="0" kern="1200" dirty="0" smtClean="0">
                <a:solidFill>
                  <a:schemeClr val="tx1"/>
                </a:solidFill>
                <a:effectLst/>
                <a:latin typeface="+mn-lt"/>
                <a:ea typeface="+mn-ea"/>
                <a:cs typeface="+mn-cs"/>
              </a:rPr>
              <a:t>.</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Либо создайте </a:t>
            </a:r>
            <a:r>
              <a:rPr lang="ru-RU" sz="1200" b="0" i="0" kern="1200" dirty="0" err="1" smtClean="0">
                <a:solidFill>
                  <a:schemeClr val="tx1"/>
                </a:solidFill>
                <a:effectLst/>
                <a:latin typeface="+mn-lt"/>
                <a:ea typeface="+mn-ea"/>
                <a:cs typeface="+mn-cs"/>
              </a:rPr>
              <a:t>TabController</a:t>
            </a:r>
            <a:r>
              <a:rPr lang="ru-RU" sz="1200" b="0" i="0" kern="1200" dirty="0" smtClean="0">
                <a:solidFill>
                  <a:schemeClr val="tx1"/>
                </a:solidFill>
                <a:effectLst/>
                <a:latin typeface="+mn-lt"/>
                <a:ea typeface="+mn-ea"/>
                <a:cs typeface="+mn-cs"/>
              </a:rPr>
              <a:t> вручную, либо автоматически, используя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DefaultTabController</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Использование </a:t>
            </a:r>
            <a:r>
              <a:rPr lang="ru-RU" sz="1200" b="0" i="0" kern="1200" dirty="0" err="1" smtClean="0">
                <a:solidFill>
                  <a:schemeClr val="tx1"/>
                </a:solidFill>
                <a:effectLst/>
                <a:latin typeface="+mn-lt"/>
                <a:ea typeface="+mn-ea"/>
                <a:cs typeface="+mn-cs"/>
              </a:rPr>
              <a:t>DefaultTabController</a:t>
            </a:r>
            <a:r>
              <a:rPr lang="ru-RU" sz="1200" b="0" i="0" kern="1200" dirty="0" smtClean="0">
                <a:solidFill>
                  <a:schemeClr val="tx1"/>
                </a:solidFill>
                <a:effectLst/>
                <a:latin typeface="+mn-lt"/>
                <a:ea typeface="+mn-ea"/>
                <a:cs typeface="+mn-cs"/>
              </a:rPr>
              <a:t> - самый простой вариант, поскольку он создает </a:t>
            </a:r>
            <a:r>
              <a:rPr lang="ru-RU" sz="1200" b="0" i="0" kern="1200" dirty="0" err="1" smtClean="0">
                <a:solidFill>
                  <a:schemeClr val="tx1"/>
                </a:solidFill>
                <a:effectLst/>
                <a:latin typeface="+mn-lt"/>
                <a:ea typeface="+mn-ea"/>
                <a:cs typeface="+mn-cs"/>
              </a:rPr>
              <a:t>TabController</a:t>
            </a:r>
            <a:r>
              <a:rPr lang="ru-RU" sz="1200" b="0" i="0" kern="1200" dirty="0" smtClean="0">
                <a:solidFill>
                  <a:schemeClr val="tx1"/>
                </a:solidFill>
                <a:effectLst/>
                <a:latin typeface="+mn-lt"/>
                <a:ea typeface="+mn-ea"/>
                <a:cs typeface="+mn-cs"/>
              </a:rPr>
              <a:t> и делает его доступным для всех </a:t>
            </a:r>
            <a:r>
              <a:rPr lang="ru-RU" sz="1200" b="0" i="0" kern="1200" dirty="0" err="1" smtClean="0">
                <a:solidFill>
                  <a:schemeClr val="tx1"/>
                </a:solidFill>
                <a:effectLst/>
                <a:latin typeface="+mn-lt"/>
                <a:ea typeface="+mn-ea"/>
                <a:cs typeface="+mn-cs"/>
              </a:rPr>
              <a:t>виджетов</a:t>
            </a:r>
            <a:r>
              <a:rPr lang="ru-RU" sz="1200" b="0" i="0" kern="1200" dirty="0" smtClean="0">
                <a:solidFill>
                  <a:schemeClr val="tx1"/>
                </a:solidFill>
                <a:effectLst/>
                <a:latin typeface="+mn-lt"/>
                <a:ea typeface="+mn-ea"/>
                <a:cs typeface="+mn-cs"/>
              </a:rPr>
              <a:t>-потомков.</a:t>
            </a:r>
          </a:p>
          <a:p>
            <a:endParaRPr lang="ru-RU" sz="1200" b="0" i="0" kern="1200" dirty="0" smtClean="0">
              <a:solidFill>
                <a:schemeClr val="tx1"/>
              </a:solidFill>
              <a:effectLst/>
              <a:latin typeface="+mn-lt"/>
              <a:ea typeface="+mn-ea"/>
              <a:cs typeface="+mn-cs"/>
            </a:endParaRPr>
          </a:p>
          <a:p>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11</a:t>
            </a:fld>
            <a:endParaRPr lang="ru-RU"/>
          </a:p>
        </p:txBody>
      </p:sp>
    </p:spTree>
    <p:extLst>
      <p:ext uri="{BB962C8B-B14F-4D97-AF65-F5344CB8AC3E}">
        <p14:creationId xmlns:p14="http://schemas.microsoft.com/office/powerpoint/2010/main" val="41636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Когда вкладка выбрана, на ней должно отображаться содержимое. Вы можете создавать вкладки с помощью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панели вкладок. В этом примере создайте панель вкладок с тремя </a:t>
            </a:r>
            <a:r>
              <a:rPr lang="ru-RU" sz="1200" b="0" i="0" kern="1200" dirty="0" err="1" smtClean="0">
                <a:solidFill>
                  <a:schemeClr val="tx1"/>
                </a:solidFill>
                <a:effectLst/>
                <a:latin typeface="+mn-lt"/>
                <a:ea typeface="+mn-ea"/>
                <a:cs typeface="+mn-cs"/>
              </a:rPr>
              <a:t>виджетами</a:t>
            </a:r>
            <a:r>
              <a:rPr lang="ru-RU" sz="1200" b="0" i="0" kern="1200" dirty="0" smtClean="0">
                <a:solidFill>
                  <a:schemeClr val="tx1"/>
                </a:solidFill>
                <a:effectLst/>
                <a:latin typeface="+mn-lt"/>
                <a:ea typeface="+mn-ea"/>
                <a:cs typeface="+mn-cs"/>
              </a:rPr>
              <a:t> вкладок и разместите ее на панели приложений.</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По умолчанию панель вкладок просматривает дерево </a:t>
            </a:r>
            <a:r>
              <a:rPr lang="ru-RU" sz="1200" b="0" i="0" kern="1200" dirty="0" err="1" smtClean="0">
                <a:solidFill>
                  <a:schemeClr val="tx1"/>
                </a:solidFill>
                <a:effectLst/>
                <a:latin typeface="+mn-lt"/>
                <a:ea typeface="+mn-ea"/>
                <a:cs typeface="+mn-cs"/>
              </a:rPr>
              <a:t>виджетов</a:t>
            </a:r>
            <a:r>
              <a:rPr lang="ru-RU" sz="1200" b="0" i="0" kern="1200" dirty="0" smtClean="0">
                <a:solidFill>
                  <a:schemeClr val="tx1"/>
                </a:solidFill>
                <a:effectLst/>
                <a:latin typeface="+mn-lt"/>
                <a:ea typeface="+mn-ea"/>
                <a:cs typeface="+mn-cs"/>
              </a:rPr>
              <a:t> в поисках ближайшего </a:t>
            </a:r>
            <a:r>
              <a:rPr lang="ru-RU" sz="1200" b="0" i="0" kern="1200" dirty="0" err="1" smtClean="0">
                <a:solidFill>
                  <a:schemeClr val="tx1"/>
                </a:solidFill>
                <a:effectLst/>
                <a:latin typeface="+mn-lt"/>
                <a:ea typeface="+mn-ea"/>
                <a:cs typeface="+mn-cs"/>
              </a:rPr>
              <a:t>DefaultTabController</a:t>
            </a:r>
            <a:r>
              <a:rPr lang="ru-RU" sz="1200" b="0" i="0" kern="1200" dirty="0" smtClean="0">
                <a:solidFill>
                  <a:schemeClr val="tx1"/>
                </a:solidFill>
                <a:effectLst/>
                <a:latin typeface="+mn-lt"/>
                <a:ea typeface="+mn-ea"/>
                <a:cs typeface="+mn-cs"/>
              </a:rPr>
              <a:t>. Если вы создаете </a:t>
            </a:r>
            <a:r>
              <a:rPr lang="ru-RU" sz="1200" b="0" i="0" kern="1200" dirty="0" err="1" smtClean="0">
                <a:solidFill>
                  <a:schemeClr val="tx1"/>
                </a:solidFill>
                <a:effectLst/>
                <a:latin typeface="+mn-lt"/>
                <a:ea typeface="+mn-ea"/>
                <a:cs typeface="+mn-cs"/>
              </a:rPr>
              <a:t>TabController</a:t>
            </a:r>
            <a:r>
              <a:rPr lang="ru-RU" sz="1200" b="0" i="0" kern="1200" dirty="0" smtClean="0">
                <a:solidFill>
                  <a:schemeClr val="tx1"/>
                </a:solidFill>
                <a:effectLst/>
                <a:latin typeface="+mn-lt"/>
                <a:ea typeface="+mn-ea"/>
                <a:cs typeface="+mn-cs"/>
              </a:rPr>
              <a:t> вручную, передайте его панели вкладок.</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12</a:t>
            </a:fld>
            <a:endParaRPr lang="ru-RU"/>
          </a:p>
        </p:txBody>
      </p:sp>
    </p:spTree>
    <p:extLst>
      <p:ext uri="{BB962C8B-B14F-4D97-AF65-F5344CB8AC3E}">
        <p14:creationId xmlns:p14="http://schemas.microsoft.com/office/powerpoint/2010/main" val="2846120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когда у вас есть вкладки, отображайте содержимое при выборе вкладки. Для этой цели используйте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TabBarView</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13</a:t>
            </a:fld>
            <a:endParaRPr lang="ru-RU"/>
          </a:p>
        </p:txBody>
      </p:sp>
    </p:spTree>
    <p:extLst>
      <p:ext uri="{BB962C8B-B14F-4D97-AF65-F5344CB8AC3E}">
        <p14:creationId xmlns:p14="http://schemas.microsoft.com/office/powerpoint/2010/main" val="2066070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Большинство приложений содержат несколько экранов для отображения различных типов информации. Например, в приложении может быть экран, на котором отображаются продукты. Когда пользователь нажимает на изображение продукта, на новом экране отображаются подробные сведения о продукте.</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16</a:t>
            </a:fld>
            <a:endParaRPr lang="ru-RU"/>
          </a:p>
        </p:txBody>
      </p:sp>
    </p:spTree>
    <p:extLst>
      <p:ext uri="{BB962C8B-B14F-4D97-AF65-F5344CB8AC3E}">
        <p14:creationId xmlns:p14="http://schemas.microsoft.com/office/powerpoint/2010/main" val="4169052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Сначала создайте два маршрута для работы. Поскольку это базовый пример, каждый маршрут содержит только одну кнопку. Нажатие кнопки на первом маршруте приводит ко второму маршруту. Нажатие кнопки на втором маршруте возвращает к первому маршруту.</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17</a:t>
            </a:fld>
            <a:endParaRPr lang="ru-RU"/>
          </a:p>
        </p:txBody>
      </p:sp>
    </p:spTree>
    <p:extLst>
      <p:ext uri="{BB962C8B-B14F-4D97-AF65-F5344CB8AC3E}">
        <p14:creationId xmlns:p14="http://schemas.microsoft.com/office/powerpoint/2010/main" val="2883167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переключиться на новый маршрут, используйте метод </a:t>
            </a:r>
            <a:r>
              <a:rPr lang="ru-RU" sz="1200" b="0" i="0" kern="1200" dirty="0" err="1" smtClean="0">
                <a:solidFill>
                  <a:schemeClr val="tx1"/>
                </a:solidFill>
                <a:effectLst/>
                <a:latin typeface="+mn-lt"/>
                <a:ea typeface="+mn-ea"/>
                <a:cs typeface="+mn-cs"/>
              </a:rPr>
              <a:t>Navigator.push</a:t>
            </a:r>
            <a:r>
              <a:rPr lang="ru-RU" sz="1200" b="0" i="0" kern="1200" dirty="0" smtClean="0">
                <a:solidFill>
                  <a:schemeClr val="tx1"/>
                </a:solidFill>
                <a:effectLst/>
                <a:latin typeface="+mn-lt"/>
                <a:ea typeface="+mn-ea"/>
                <a:cs typeface="+mn-cs"/>
              </a:rPr>
              <a:t>(). Метод </a:t>
            </a:r>
            <a:r>
              <a:rPr lang="ru-RU" sz="1200" b="0" i="0" kern="1200" dirty="0" err="1" smtClean="0">
                <a:solidFill>
                  <a:schemeClr val="tx1"/>
                </a:solidFill>
                <a:effectLst/>
                <a:latin typeface="+mn-lt"/>
                <a:ea typeface="+mn-ea"/>
                <a:cs typeface="+mn-cs"/>
              </a:rPr>
              <a:t>push</a:t>
            </a:r>
            <a:r>
              <a:rPr lang="ru-RU" sz="1200" b="0" i="0" kern="1200" dirty="0" smtClean="0">
                <a:solidFill>
                  <a:schemeClr val="tx1"/>
                </a:solidFill>
                <a:effectLst/>
                <a:latin typeface="+mn-lt"/>
                <a:ea typeface="+mn-ea"/>
                <a:cs typeface="+mn-cs"/>
              </a:rPr>
              <a:t>() добавляет маршрут в стек маршрутов, управляемых навигатором. Откуда берется маршрут? Вы можете создать свой собственный или использовать </a:t>
            </a:r>
            <a:r>
              <a:rPr lang="ru-RU" sz="1200" b="0" i="0" kern="1200" dirty="0" err="1" smtClean="0">
                <a:solidFill>
                  <a:schemeClr val="tx1"/>
                </a:solidFill>
                <a:effectLst/>
                <a:latin typeface="+mn-lt"/>
                <a:ea typeface="+mn-ea"/>
                <a:cs typeface="+mn-cs"/>
              </a:rPr>
              <a:t>MaterialPageRoute</a:t>
            </a:r>
            <a:r>
              <a:rPr lang="ru-RU" sz="1200" b="0" i="0" kern="1200" dirty="0" smtClean="0">
                <a:solidFill>
                  <a:schemeClr val="tx1"/>
                </a:solidFill>
                <a:effectLst/>
                <a:latin typeface="+mn-lt"/>
                <a:ea typeface="+mn-ea"/>
                <a:cs typeface="+mn-cs"/>
              </a:rPr>
              <a:t>, который полезен, поскольку он переходит к новому маршруту с использованием анимации, зависящей от платформы.</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В методе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FirstRoute</a:t>
            </a:r>
            <a:r>
              <a:rPr lang="ru-RU" sz="1200" b="0" i="0" kern="1200" dirty="0" smtClean="0">
                <a:solidFill>
                  <a:schemeClr val="tx1"/>
                </a:solidFill>
                <a:effectLst/>
                <a:latin typeface="+mn-lt"/>
                <a:ea typeface="+mn-ea"/>
                <a:cs typeface="+mn-cs"/>
              </a:rPr>
              <a:t> обновите обратный вызов </a:t>
            </a:r>
            <a:r>
              <a:rPr lang="ru-RU" sz="1200" b="0" i="0" kern="1200" dirty="0" err="1" smtClean="0">
                <a:solidFill>
                  <a:schemeClr val="tx1"/>
                </a:solidFill>
                <a:effectLst/>
                <a:latin typeface="+mn-lt"/>
                <a:ea typeface="+mn-ea"/>
                <a:cs typeface="+mn-cs"/>
              </a:rPr>
              <a:t>onPressed</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18</a:t>
            </a:fld>
            <a:endParaRPr lang="ru-RU"/>
          </a:p>
        </p:txBody>
      </p:sp>
    </p:spTree>
    <p:extLst>
      <p:ext uri="{BB962C8B-B14F-4D97-AF65-F5344CB8AC3E}">
        <p14:creationId xmlns:p14="http://schemas.microsoft.com/office/powerpoint/2010/main" val="120513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переключиться на новый маршрут, используйте метод </a:t>
            </a:r>
            <a:r>
              <a:rPr lang="ru-RU" sz="1200" b="0" i="0" kern="1200" dirty="0" err="1" smtClean="0">
                <a:solidFill>
                  <a:schemeClr val="tx1"/>
                </a:solidFill>
                <a:effectLst/>
                <a:latin typeface="+mn-lt"/>
                <a:ea typeface="+mn-ea"/>
                <a:cs typeface="+mn-cs"/>
              </a:rPr>
              <a:t>Navigator.push</a:t>
            </a:r>
            <a:r>
              <a:rPr lang="ru-RU" sz="1200" b="0" i="0" kern="1200" dirty="0" smtClean="0">
                <a:solidFill>
                  <a:schemeClr val="tx1"/>
                </a:solidFill>
                <a:effectLst/>
                <a:latin typeface="+mn-lt"/>
                <a:ea typeface="+mn-ea"/>
                <a:cs typeface="+mn-cs"/>
              </a:rPr>
              <a:t>(). Метод </a:t>
            </a:r>
            <a:r>
              <a:rPr lang="ru-RU" sz="1200" b="0" i="0" kern="1200" dirty="0" err="1" smtClean="0">
                <a:solidFill>
                  <a:schemeClr val="tx1"/>
                </a:solidFill>
                <a:effectLst/>
                <a:latin typeface="+mn-lt"/>
                <a:ea typeface="+mn-ea"/>
                <a:cs typeface="+mn-cs"/>
              </a:rPr>
              <a:t>push</a:t>
            </a:r>
            <a:r>
              <a:rPr lang="ru-RU" sz="1200" b="0" i="0" kern="1200" dirty="0" smtClean="0">
                <a:solidFill>
                  <a:schemeClr val="tx1"/>
                </a:solidFill>
                <a:effectLst/>
                <a:latin typeface="+mn-lt"/>
                <a:ea typeface="+mn-ea"/>
                <a:cs typeface="+mn-cs"/>
              </a:rPr>
              <a:t>() добавляет маршрут в стек маршрутов, управляемых навигатором. Откуда берется маршрут? Вы можете создать свой собственный или использовать </a:t>
            </a:r>
            <a:r>
              <a:rPr lang="ru-RU" sz="1200" b="0" i="0" kern="1200" dirty="0" err="1" smtClean="0">
                <a:solidFill>
                  <a:schemeClr val="tx1"/>
                </a:solidFill>
                <a:effectLst/>
                <a:latin typeface="+mn-lt"/>
                <a:ea typeface="+mn-ea"/>
                <a:cs typeface="+mn-cs"/>
              </a:rPr>
              <a:t>MaterialPageRoute</a:t>
            </a:r>
            <a:r>
              <a:rPr lang="ru-RU" sz="1200" b="0" i="0" kern="1200" dirty="0" smtClean="0">
                <a:solidFill>
                  <a:schemeClr val="tx1"/>
                </a:solidFill>
                <a:effectLst/>
                <a:latin typeface="+mn-lt"/>
                <a:ea typeface="+mn-ea"/>
                <a:cs typeface="+mn-cs"/>
              </a:rPr>
              <a:t>, который полезен, поскольку он переходит к новому маршруту с использованием анимации, зависящей от платформы.</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В методе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FirstRoute</a:t>
            </a:r>
            <a:r>
              <a:rPr lang="ru-RU" sz="1200" b="0" i="0" kern="1200" dirty="0" smtClean="0">
                <a:solidFill>
                  <a:schemeClr val="tx1"/>
                </a:solidFill>
                <a:effectLst/>
                <a:latin typeface="+mn-lt"/>
                <a:ea typeface="+mn-ea"/>
                <a:cs typeface="+mn-cs"/>
              </a:rPr>
              <a:t> обновите обратный вызов </a:t>
            </a:r>
            <a:r>
              <a:rPr lang="ru-RU" sz="1200" b="0" i="0" kern="1200" dirty="0" err="1" smtClean="0">
                <a:solidFill>
                  <a:schemeClr val="tx1"/>
                </a:solidFill>
                <a:effectLst/>
                <a:latin typeface="+mn-lt"/>
                <a:ea typeface="+mn-ea"/>
                <a:cs typeface="+mn-cs"/>
              </a:rPr>
              <a:t>onPressed</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19</a:t>
            </a:fld>
            <a:endParaRPr lang="ru-RU"/>
          </a:p>
        </p:txBody>
      </p:sp>
    </p:spTree>
    <p:extLst>
      <p:ext uri="{BB962C8B-B14F-4D97-AF65-F5344CB8AC3E}">
        <p14:creationId xmlns:p14="http://schemas.microsoft.com/office/powerpoint/2010/main" val="2720740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предыдущем примере вы узнали, как перемещаться между экранами, используя </a:t>
            </a:r>
            <a:r>
              <a:rPr lang="ru-RU" sz="1200" b="0" i="0" kern="1200" dirty="0" err="1" smtClean="0">
                <a:solidFill>
                  <a:schemeClr val="tx1"/>
                </a:solidFill>
                <a:effectLst/>
                <a:latin typeface="+mn-lt"/>
                <a:ea typeface="+mn-ea"/>
                <a:cs typeface="+mn-cs"/>
              </a:rPr>
              <a:t>MaterialPageRoute</a:t>
            </a:r>
            <a:r>
              <a:rPr lang="ru-RU" sz="1200" b="0" i="0" kern="1200" dirty="0" smtClean="0">
                <a:solidFill>
                  <a:schemeClr val="tx1"/>
                </a:solidFill>
                <a:effectLst/>
                <a:latin typeface="+mn-lt"/>
                <a:ea typeface="+mn-ea"/>
                <a:cs typeface="+mn-cs"/>
              </a:rPr>
              <a:t> из </a:t>
            </a:r>
            <a:r>
              <a:rPr lang="ru-RU" sz="1200" b="0" i="0" kern="1200" dirty="0" err="1" smtClean="0">
                <a:solidFill>
                  <a:schemeClr val="tx1"/>
                </a:solidFill>
                <a:effectLst/>
                <a:latin typeface="+mn-lt"/>
                <a:ea typeface="+mn-ea"/>
                <a:cs typeface="+mn-cs"/>
              </a:rPr>
              <a:t>Material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Components</a:t>
            </a:r>
            <a:r>
              <a:rPr lang="ru-RU" sz="1200" b="0" i="0" kern="1200" dirty="0" smtClean="0">
                <a:solidFill>
                  <a:schemeClr val="tx1"/>
                </a:solidFill>
                <a:effectLst/>
                <a:latin typeface="+mn-lt"/>
                <a:ea typeface="+mn-ea"/>
                <a:cs typeface="+mn-cs"/>
              </a:rPr>
              <a:t>. Однако в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вы не ограничены </a:t>
            </a:r>
            <a:r>
              <a:rPr lang="ru-RU" sz="1200" b="0" i="0" kern="1200" dirty="0" err="1" smtClean="0">
                <a:solidFill>
                  <a:schemeClr val="tx1"/>
                </a:solidFill>
                <a:effectLst/>
                <a:latin typeface="+mn-lt"/>
                <a:ea typeface="+mn-ea"/>
                <a:cs typeface="+mn-cs"/>
              </a:rPr>
              <a:t>Material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design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language</a:t>
            </a:r>
            <a:r>
              <a:rPr lang="ru-RU" sz="1200" b="0" i="0" kern="1200" dirty="0" smtClean="0">
                <a:solidFill>
                  <a:schemeClr val="tx1"/>
                </a:solidFill>
                <a:effectLst/>
                <a:latin typeface="+mn-lt"/>
                <a:ea typeface="+mn-ea"/>
                <a:cs typeface="+mn-cs"/>
              </a:rPr>
              <a:t>, вместо этого у вас также есть доступ к </a:t>
            </a:r>
            <a:r>
              <a:rPr lang="ru-RU" sz="1200" b="0" i="0" kern="1200" dirty="0" err="1" smtClean="0">
                <a:solidFill>
                  <a:schemeClr val="tx1"/>
                </a:solidFill>
                <a:effectLst/>
                <a:latin typeface="+mn-lt"/>
                <a:ea typeface="+mn-ea"/>
                <a:cs typeface="+mn-cs"/>
              </a:rPr>
              <a:t>виджетам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Cupertino</a:t>
            </a:r>
            <a:r>
              <a:rPr lang="ru-RU" sz="1200" b="0" i="0" kern="1200" dirty="0" smtClean="0">
                <a:solidFill>
                  <a:schemeClr val="tx1"/>
                </a:solidFill>
                <a:effectLst/>
                <a:latin typeface="+mn-lt"/>
                <a:ea typeface="+mn-ea"/>
                <a:cs typeface="+mn-cs"/>
              </a:rPr>
              <a:t> (в стиле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Вам не нужно заменять все </a:t>
            </a:r>
            <a:r>
              <a:rPr lang="ru-RU" sz="1200" b="0" i="0" kern="1200" dirty="0" err="1" smtClean="0">
                <a:solidFill>
                  <a:schemeClr val="tx1"/>
                </a:solidFill>
                <a:effectLst/>
                <a:latin typeface="+mn-lt"/>
                <a:ea typeface="+mn-ea"/>
                <a:cs typeface="+mn-cs"/>
              </a:rPr>
              <a:t>виджеты</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Material</a:t>
            </a:r>
            <a:r>
              <a:rPr lang="ru-RU" sz="1200" b="0" i="0" kern="1200" dirty="0" smtClean="0">
                <a:solidFill>
                  <a:schemeClr val="tx1"/>
                </a:solidFill>
                <a:effectLst/>
                <a:latin typeface="+mn-lt"/>
                <a:ea typeface="+mn-ea"/>
                <a:cs typeface="+mn-cs"/>
              </a:rPr>
              <a:t> версиями </a:t>
            </a:r>
            <a:r>
              <a:rPr lang="ru-RU" sz="1200" b="0" i="0" kern="1200" dirty="0" err="1" smtClean="0">
                <a:solidFill>
                  <a:schemeClr val="tx1"/>
                </a:solidFill>
                <a:effectLst/>
                <a:latin typeface="+mn-lt"/>
                <a:ea typeface="+mn-ea"/>
                <a:cs typeface="+mn-cs"/>
              </a:rPr>
              <a:t>Cupertino</a:t>
            </a:r>
            <a:r>
              <a:rPr lang="ru-RU" sz="1200" b="0" i="0" kern="1200" dirty="0" smtClean="0">
                <a:solidFill>
                  <a:schemeClr val="tx1"/>
                </a:solidFill>
                <a:effectLst/>
                <a:latin typeface="+mn-lt"/>
                <a:ea typeface="+mn-ea"/>
                <a:cs typeface="+mn-cs"/>
              </a:rPr>
              <a:t>, чтобы использовать </a:t>
            </a:r>
            <a:r>
              <a:rPr lang="ru-RU" sz="1200" b="0" i="0" kern="1200" dirty="0" err="1" smtClean="0">
                <a:solidFill>
                  <a:schemeClr val="tx1"/>
                </a:solidFill>
                <a:effectLst/>
                <a:latin typeface="+mn-lt"/>
                <a:ea typeface="+mn-ea"/>
                <a:cs typeface="+mn-cs"/>
              </a:rPr>
              <a:t>CupertinoPageRoute</a:t>
            </a:r>
            <a:r>
              <a:rPr lang="ru-RU" sz="1200" b="0" i="0" kern="1200" dirty="0" smtClean="0">
                <a:solidFill>
                  <a:schemeClr val="tx1"/>
                </a:solidFill>
                <a:effectLst/>
                <a:latin typeface="+mn-lt"/>
                <a:ea typeface="+mn-ea"/>
                <a:cs typeface="+mn-cs"/>
              </a:rPr>
              <a:t>, поскольку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позволяет смешивать и сочетать </a:t>
            </a:r>
            <a:r>
              <a:rPr lang="ru-RU" sz="1200" b="0" i="0" kern="1200" dirty="0" err="1" smtClean="0">
                <a:solidFill>
                  <a:schemeClr val="tx1"/>
                </a:solidFill>
                <a:effectLst/>
                <a:latin typeface="+mn-lt"/>
                <a:ea typeface="+mn-ea"/>
                <a:cs typeface="+mn-cs"/>
              </a:rPr>
              <a:t>виджеты</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Material</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Cupertino</a:t>
            </a:r>
            <a:r>
              <a:rPr lang="ru-RU" sz="1200" b="0" i="0" kern="1200" dirty="0" smtClean="0">
                <a:solidFill>
                  <a:schemeClr val="tx1"/>
                </a:solidFill>
                <a:effectLst/>
                <a:latin typeface="+mn-lt"/>
                <a:ea typeface="+mn-ea"/>
                <a:cs typeface="+mn-cs"/>
              </a:rPr>
              <a:t> в зависимости от ваших потребностей.</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21</a:t>
            </a:fld>
            <a:endParaRPr lang="ru-RU"/>
          </a:p>
        </p:txBody>
      </p:sp>
    </p:spTree>
    <p:extLst>
      <p:ext uri="{BB962C8B-B14F-4D97-AF65-F5344CB8AC3E}">
        <p14:creationId xmlns:p14="http://schemas.microsoft.com/office/powerpoint/2010/main" val="2205096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переключиться на новый маршрут, используйте метод </a:t>
            </a:r>
            <a:r>
              <a:rPr lang="ru-RU" sz="1200" b="0" i="0" kern="1200" dirty="0" err="1" smtClean="0">
                <a:solidFill>
                  <a:schemeClr val="tx1"/>
                </a:solidFill>
                <a:effectLst/>
                <a:latin typeface="+mn-lt"/>
                <a:ea typeface="+mn-ea"/>
                <a:cs typeface="+mn-cs"/>
              </a:rPr>
              <a:t>Navigator.push</a:t>
            </a:r>
            <a:r>
              <a:rPr lang="ru-RU" sz="1200" b="0" i="0" kern="1200" dirty="0" smtClean="0">
                <a:solidFill>
                  <a:schemeClr val="tx1"/>
                </a:solidFill>
                <a:effectLst/>
                <a:latin typeface="+mn-lt"/>
                <a:ea typeface="+mn-ea"/>
                <a:cs typeface="+mn-cs"/>
              </a:rPr>
              <a:t>(). Метод </a:t>
            </a:r>
            <a:r>
              <a:rPr lang="ru-RU" sz="1200" b="0" i="0" kern="1200" dirty="0" err="1" smtClean="0">
                <a:solidFill>
                  <a:schemeClr val="tx1"/>
                </a:solidFill>
                <a:effectLst/>
                <a:latin typeface="+mn-lt"/>
                <a:ea typeface="+mn-ea"/>
                <a:cs typeface="+mn-cs"/>
              </a:rPr>
              <a:t>push</a:t>
            </a:r>
            <a:r>
              <a:rPr lang="ru-RU" sz="1200" b="0" i="0" kern="1200" dirty="0" smtClean="0">
                <a:solidFill>
                  <a:schemeClr val="tx1"/>
                </a:solidFill>
                <a:effectLst/>
                <a:latin typeface="+mn-lt"/>
                <a:ea typeface="+mn-ea"/>
                <a:cs typeface="+mn-cs"/>
              </a:rPr>
              <a:t>() добавляет маршрут в стек маршрутов, управляемых навигатором. Откуда берется маршрут? Вы можете создать свой собственный или использовать </a:t>
            </a:r>
            <a:r>
              <a:rPr lang="ru-RU" sz="1200" b="0" i="0" kern="1200" dirty="0" err="1" smtClean="0">
                <a:solidFill>
                  <a:schemeClr val="tx1"/>
                </a:solidFill>
                <a:effectLst/>
                <a:latin typeface="+mn-lt"/>
                <a:ea typeface="+mn-ea"/>
                <a:cs typeface="+mn-cs"/>
              </a:rPr>
              <a:t>MaterialPageRoute</a:t>
            </a:r>
            <a:r>
              <a:rPr lang="ru-RU" sz="1200" b="0" i="0" kern="1200" dirty="0" smtClean="0">
                <a:solidFill>
                  <a:schemeClr val="tx1"/>
                </a:solidFill>
                <a:effectLst/>
                <a:latin typeface="+mn-lt"/>
                <a:ea typeface="+mn-ea"/>
                <a:cs typeface="+mn-cs"/>
              </a:rPr>
              <a:t>, который полезен, поскольку он переходит к новому маршруту с использованием анимации, зависящей от платформы.</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В методе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FirstRoute</a:t>
            </a:r>
            <a:r>
              <a:rPr lang="ru-RU" sz="1200" b="0" i="0" kern="1200" dirty="0" smtClean="0">
                <a:solidFill>
                  <a:schemeClr val="tx1"/>
                </a:solidFill>
                <a:effectLst/>
                <a:latin typeface="+mn-lt"/>
                <a:ea typeface="+mn-ea"/>
                <a:cs typeface="+mn-cs"/>
              </a:rPr>
              <a:t> обновите обратный вызов </a:t>
            </a:r>
            <a:r>
              <a:rPr lang="ru-RU" sz="1200" b="0" i="0" kern="1200" dirty="0" err="1" smtClean="0">
                <a:solidFill>
                  <a:schemeClr val="tx1"/>
                </a:solidFill>
                <a:effectLst/>
                <a:latin typeface="+mn-lt"/>
                <a:ea typeface="+mn-ea"/>
                <a:cs typeface="+mn-cs"/>
              </a:rPr>
              <a:t>onPressed</a:t>
            </a:r>
            <a:r>
              <a:rPr lang="ru-RU" sz="1200" b="0" i="0" kern="1200" dirty="0" smtClean="0">
                <a:solidFill>
                  <a:schemeClr val="tx1"/>
                </a:solidFill>
                <a:effectLst/>
                <a:latin typeface="+mn-lt"/>
                <a:ea typeface="+mn-ea"/>
                <a:cs typeface="+mn-cs"/>
              </a:rPr>
              <a:t>():</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Это фрагмент кода, написанный на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 который используется в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для создания мобильных приложений.</a:t>
            </a:r>
          </a:p>
          <a:p>
            <a:r>
              <a:rPr lang="ru-RU" sz="1200" b="0" i="0" kern="1200" dirty="0" smtClean="0">
                <a:solidFill>
                  <a:schemeClr val="tx1"/>
                </a:solidFill>
                <a:effectLst/>
                <a:latin typeface="+mn-lt"/>
                <a:ea typeface="+mn-ea"/>
                <a:cs typeface="+mn-cs"/>
              </a:rPr>
              <a:t>Код определяет класс </a:t>
            </a:r>
            <a:r>
              <a:rPr lang="ru-RU" sz="1200" b="0" i="0" kern="1200" dirty="0" err="1" smtClean="0">
                <a:solidFill>
                  <a:schemeClr val="tx1"/>
                </a:solidFill>
                <a:effectLst/>
                <a:latin typeface="+mn-lt"/>
                <a:ea typeface="+mn-ea"/>
                <a:cs typeface="+mn-cs"/>
              </a:rPr>
              <a:t>FirstRoute</a:t>
            </a:r>
            <a:r>
              <a:rPr lang="ru-RU" sz="1200" b="0" i="0" kern="1200" dirty="0" smtClean="0">
                <a:solidFill>
                  <a:schemeClr val="tx1"/>
                </a:solidFill>
                <a:effectLst/>
                <a:latin typeface="+mn-lt"/>
                <a:ea typeface="+mn-ea"/>
                <a:cs typeface="+mn-cs"/>
              </a:rPr>
              <a:t>, который является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без состояния (</a:t>
            </a:r>
            <a:r>
              <a:rPr lang="ru-RU" sz="1200" b="0" i="0" kern="1200" dirty="0" err="1" smtClean="0">
                <a:solidFill>
                  <a:schemeClr val="tx1"/>
                </a:solidFill>
                <a:effectLst/>
                <a:latin typeface="+mn-lt"/>
                <a:ea typeface="+mn-ea"/>
                <a:cs typeface="+mn-cs"/>
              </a:rPr>
              <a:t>StatelessWidget</a:t>
            </a:r>
            <a:r>
              <a:rPr lang="ru-RU" sz="1200" b="0" i="0" kern="1200" dirty="0" smtClean="0">
                <a:solidFill>
                  <a:schemeClr val="tx1"/>
                </a:solidFill>
                <a:effectLst/>
                <a:latin typeface="+mn-lt"/>
                <a:ea typeface="+mn-ea"/>
                <a:cs typeface="+mn-cs"/>
              </a:rPr>
              <a:t>). Этот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представляет собой первый экран приложения, который отображается при запуске приложения.</a:t>
            </a:r>
          </a:p>
          <a:p>
            <a:r>
              <a:rPr lang="ru-RU" sz="1200" b="0" i="0" kern="1200" dirty="0" smtClean="0">
                <a:solidFill>
                  <a:schemeClr val="tx1"/>
                </a:solidFill>
                <a:effectLst/>
                <a:latin typeface="+mn-lt"/>
                <a:ea typeface="+mn-ea"/>
                <a:cs typeface="+mn-cs"/>
              </a:rPr>
              <a:t>В методе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класса </a:t>
            </a:r>
            <a:r>
              <a:rPr lang="ru-RU" sz="1200" b="0" i="0" kern="1200" dirty="0" err="1" smtClean="0">
                <a:solidFill>
                  <a:schemeClr val="tx1"/>
                </a:solidFill>
                <a:effectLst/>
                <a:latin typeface="+mn-lt"/>
                <a:ea typeface="+mn-ea"/>
                <a:cs typeface="+mn-cs"/>
              </a:rPr>
              <a:t>FirstRoute</a:t>
            </a:r>
            <a:r>
              <a:rPr lang="ru-RU" sz="1200" b="0" i="0" kern="1200" dirty="0" smtClean="0">
                <a:solidFill>
                  <a:schemeClr val="tx1"/>
                </a:solidFill>
                <a:effectLst/>
                <a:latin typeface="+mn-lt"/>
                <a:ea typeface="+mn-ea"/>
                <a:cs typeface="+mn-cs"/>
              </a:rPr>
              <a:t> создается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CupertinoPageScaffold</a:t>
            </a:r>
            <a:r>
              <a:rPr lang="ru-RU" sz="1200" b="0" i="0" kern="1200" dirty="0" smtClean="0">
                <a:solidFill>
                  <a:schemeClr val="tx1"/>
                </a:solidFill>
                <a:effectLst/>
                <a:latin typeface="+mn-lt"/>
                <a:ea typeface="+mn-ea"/>
                <a:cs typeface="+mn-cs"/>
              </a:rPr>
              <a:t>, который предоставляет базовую структуру для экрана с навигационной панелью в стиле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Внутри </a:t>
            </a:r>
            <a:r>
              <a:rPr lang="ru-RU" sz="1200" b="0" i="0" kern="1200" dirty="0" err="1" smtClean="0">
                <a:solidFill>
                  <a:schemeClr val="tx1"/>
                </a:solidFill>
                <a:effectLst/>
                <a:latin typeface="+mn-lt"/>
                <a:ea typeface="+mn-ea"/>
                <a:cs typeface="+mn-cs"/>
              </a:rPr>
              <a:t>CupertinoPageScaffold</a:t>
            </a:r>
            <a:r>
              <a:rPr lang="ru-RU" sz="1200" b="0" i="0" kern="1200" dirty="0" smtClean="0">
                <a:solidFill>
                  <a:schemeClr val="tx1"/>
                </a:solidFill>
                <a:effectLst/>
                <a:latin typeface="+mn-lt"/>
                <a:ea typeface="+mn-ea"/>
                <a:cs typeface="+mn-cs"/>
              </a:rPr>
              <a:t> определяется </a:t>
            </a:r>
            <a:r>
              <a:rPr lang="ru-RU" sz="1200" b="0" i="0" kern="1200" dirty="0" err="1" smtClean="0">
                <a:solidFill>
                  <a:schemeClr val="tx1"/>
                </a:solidFill>
                <a:effectLst/>
                <a:latin typeface="+mn-lt"/>
                <a:ea typeface="+mn-ea"/>
                <a:cs typeface="+mn-cs"/>
              </a:rPr>
              <a:t>CupertinoNavigationBar</a:t>
            </a:r>
            <a:r>
              <a:rPr lang="ru-RU" sz="1200" b="0" i="0" kern="1200" dirty="0" smtClean="0">
                <a:solidFill>
                  <a:schemeClr val="tx1"/>
                </a:solidFill>
                <a:effectLst/>
                <a:latin typeface="+mn-lt"/>
                <a:ea typeface="+mn-ea"/>
                <a:cs typeface="+mn-cs"/>
              </a:rPr>
              <a:t>, который отображает заголовок экрана "</a:t>
            </a:r>
            <a:r>
              <a:rPr lang="ru-RU" sz="1200" b="0" i="0" kern="1200" dirty="0" err="1" smtClean="0">
                <a:solidFill>
                  <a:schemeClr val="tx1"/>
                </a:solidFill>
                <a:effectLst/>
                <a:latin typeface="+mn-lt"/>
                <a:ea typeface="+mn-ea"/>
                <a:cs typeface="+mn-cs"/>
              </a:rPr>
              <a:t>First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Route</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Также внутри </a:t>
            </a:r>
            <a:r>
              <a:rPr lang="ru-RU" sz="1200" b="0" i="0" kern="1200" dirty="0" err="1" smtClean="0">
                <a:solidFill>
                  <a:schemeClr val="tx1"/>
                </a:solidFill>
                <a:effectLst/>
                <a:latin typeface="+mn-lt"/>
                <a:ea typeface="+mn-ea"/>
                <a:cs typeface="+mn-cs"/>
              </a:rPr>
              <a:t>CupertinoPageScaffold</a:t>
            </a:r>
            <a:r>
              <a:rPr lang="ru-RU" sz="1200" b="0" i="0" kern="1200" dirty="0" smtClean="0">
                <a:solidFill>
                  <a:schemeClr val="tx1"/>
                </a:solidFill>
                <a:effectLst/>
                <a:latin typeface="+mn-lt"/>
                <a:ea typeface="+mn-ea"/>
                <a:cs typeface="+mn-cs"/>
              </a:rPr>
              <a:t> определяется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Center</a:t>
            </a:r>
            <a:r>
              <a:rPr lang="ru-RU" sz="1200" b="0" i="0" kern="1200" dirty="0" smtClean="0">
                <a:solidFill>
                  <a:schemeClr val="tx1"/>
                </a:solidFill>
                <a:effectLst/>
                <a:latin typeface="+mn-lt"/>
                <a:ea typeface="+mn-ea"/>
                <a:cs typeface="+mn-cs"/>
              </a:rPr>
              <a:t>, который центрирует дочерний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на экране. В данном случае дочерним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является </a:t>
            </a:r>
            <a:r>
              <a:rPr lang="ru-RU" sz="1200" b="0" i="0" kern="1200" dirty="0" err="1" smtClean="0">
                <a:solidFill>
                  <a:schemeClr val="tx1"/>
                </a:solidFill>
                <a:effectLst/>
                <a:latin typeface="+mn-lt"/>
                <a:ea typeface="+mn-ea"/>
                <a:cs typeface="+mn-cs"/>
              </a:rPr>
              <a:t>CupertinoButton</a:t>
            </a:r>
            <a:r>
              <a:rPr lang="ru-RU" sz="1200" b="0" i="0" kern="1200" dirty="0" smtClean="0">
                <a:solidFill>
                  <a:schemeClr val="tx1"/>
                </a:solidFill>
                <a:effectLst/>
                <a:latin typeface="+mn-lt"/>
                <a:ea typeface="+mn-ea"/>
                <a:cs typeface="+mn-cs"/>
              </a:rPr>
              <a:t>, который отображает текст "</a:t>
            </a:r>
            <a:r>
              <a:rPr lang="ru-RU" sz="1200" b="0" i="0" kern="1200" dirty="0" err="1" smtClean="0">
                <a:solidFill>
                  <a:schemeClr val="tx1"/>
                </a:solidFill>
                <a:effectLst/>
                <a:latin typeface="+mn-lt"/>
                <a:ea typeface="+mn-ea"/>
                <a:cs typeface="+mn-cs"/>
              </a:rPr>
              <a:t>Open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route</a:t>
            </a:r>
            <a:r>
              <a:rPr lang="ru-RU" sz="1200" b="0" i="0" kern="1200" dirty="0" smtClean="0">
                <a:solidFill>
                  <a:schemeClr val="tx1"/>
                </a:solidFill>
                <a:effectLst/>
                <a:latin typeface="+mn-lt"/>
                <a:ea typeface="+mn-ea"/>
                <a:cs typeface="+mn-cs"/>
              </a:rPr>
              <a:t>" и при нажатии на него выполняет переход на второй экран приложения (</a:t>
            </a:r>
            <a:r>
              <a:rPr lang="ru-RU" sz="1200" b="0" i="0" kern="1200" dirty="0" err="1" smtClean="0">
                <a:solidFill>
                  <a:schemeClr val="tx1"/>
                </a:solidFill>
                <a:effectLst/>
                <a:latin typeface="+mn-lt"/>
                <a:ea typeface="+mn-ea"/>
                <a:cs typeface="+mn-cs"/>
              </a:rPr>
              <a:t>SecondRoute</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При нажатии на кнопку вызывается метод </a:t>
            </a:r>
            <a:r>
              <a:rPr lang="ru-RU" sz="1200" b="0" i="0" kern="1200" dirty="0" err="1" smtClean="0">
                <a:solidFill>
                  <a:schemeClr val="tx1"/>
                </a:solidFill>
                <a:effectLst/>
                <a:latin typeface="+mn-lt"/>
                <a:ea typeface="+mn-ea"/>
                <a:cs typeface="+mn-cs"/>
              </a:rPr>
              <a:t>Navigator.push</a:t>
            </a:r>
            <a:r>
              <a:rPr lang="ru-RU" sz="1200" b="0" i="0" kern="1200" dirty="0" smtClean="0">
                <a:solidFill>
                  <a:schemeClr val="tx1"/>
                </a:solidFill>
                <a:effectLst/>
                <a:latin typeface="+mn-lt"/>
                <a:ea typeface="+mn-ea"/>
                <a:cs typeface="+mn-cs"/>
              </a:rPr>
              <a:t>(), который добавляет новый маршрут в стек навигации и отображает второй экран. В качестве аргумента </a:t>
            </a:r>
            <a:r>
              <a:rPr lang="ru-RU" sz="1200" b="0" i="0" kern="1200" dirty="0" err="1" smtClean="0">
                <a:solidFill>
                  <a:schemeClr val="tx1"/>
                </a:solidFill>
                <a:effectLst/>
                <a:latin typeface="+mn-lt"/>
                <a:ea typeface="+mn-ea"/>
                <a:cs typeface="+mn-cs"/>
              </a:rPr>
              <a:t>CupertinoPageRoute</a:t>
            </a:r>
            <a:r>
              <a:rPr lang="ru-RU" sz="1200" b="0" i="0" kern="1200" dirty="0" smtClean="0">
                <a:solidFill>
                  <a:schemeClr val="tx1"/>
                </a:solidFill>
                <a:effectLst/>
                <a:latin typeface="+mn-lt"/>
                <a:ea typeface="+mn-ea"/>
                <a:cs typeface="+mn-cs"/>
              </a:rPr>
              <a:t> передается конструктор, который создает экземпляр </a:t>
            </a:r>
            <a:r>
              <a:rPr lang="ru-RU" sz="1200" b="0" i="0" kern="1200" dirty="0" err="1" smtClean="0">
                <a:solidFill>
                  <a:schemeClr val="tx1"/>
                </a:solidFill>
                <a:effectLst/>
                <a:latin typeface="+mn-lt"/>
                <a:ea typeface="+mn-ea"/>
                <a:cs typeface="+mn-cs"/>
              </a:rPr>
              <a:t>SecondRoute</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В целом, этот код определяет первый экран приложения с навигационной панелью в стиле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и кнопкой, которая при нажатии на нее переходит на второй экран приложения.</a:t>
            </a:r>
          </a:p>
          <a:p>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22</a:t>
            </a:fld>
            <a:endParaRPr lang="ru-RU"/>
          </a:p>
        </p:txBody>
      </p:sp>
    </p:spTree>
    <p:extLst>
      <p:ext uri="{BB962C8B-B14F-4D97-AF65-F5344CB8AC3E}">
        <p14:creationId xmlns:p14="http://schemas.microsoft.com/office/powerpoint/2010/main" val="3628058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Часто требуется не только перейти на новый экран, но и передать данные на экран. Например, вы можете захотеть передать информацию об элементе, к которому было применено нажатие.</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Помните: экраны - это всего лишь </a:t>
            </a:r>
            <a:r>
              <a:rPr lang="ru-RU" sz="1200" b="0" i="0" kern="1200" dirty="0" err="1" smtClean="0">
                <a:solidFill>
                  <a:schemeClr val="tx1"/>
                </a:solidFill>
                <a:effectLst/>
                <a:latin typeface="+mn-lt"/>
                <a:ea typeface="+mn-ea"/>
                <a:cs typeface="+mn-cs"/>
              </a:rPr>
              <a:t>виджеты</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24</a:t>
            </a:fld>
            <a:endParaRPr lang="ru-RU"/>
          </a:p>
        </p:txBody>
      </p:sp>
    </p:spTree>
    <p:extLst>
      <p:ext uri="{BB962C8B-B14F-4D97-AF65-F5344CB8AC3E}">
        <p14:creationId xmlns:p14="http://schemas.microsoft.com/office/powerpoint/2010/main" val="1421769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2</a:t>
            </a:fld>
            <a:endParaRPr lang="ru-RU"/>
          </a:p>
        </p:txBody>
      </p:sp>
    </p:spTree>
    <p:extLst>
      <p:ext uri="{BB962C8B-B14F-4D97-AF65-F5344CB8AC3E}">
        <p14:creationId xmlns:p14="http://schemas.microsoft.com/office/powerpoint/2010/main" val="242973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Для этого мы создаем </a:t>
            </a:r>
            <a:r>
              <a:rPr lang="ru-RU" sz="1200" b="0" i="0" kern="1200" dirty="0" err="1" smtClean="0">
                <a:solidFill>
                  <a:schemeClr val="tx1"/>
                </a:solidFill>
                <a:effectLst/>
                <a:latin typeface="+mn-lt"/>
                <a:ea typeface="+mn-ea"/>
                <a:cs typeface="+mn-cs"/>
              </a:rPr>
              <a:t>StatelessWidget</a:t>
            </a:r>
            <a:r>
              <a:rPr lang="ru-RU" sz="1200" b="0" i="0" kern="1200" dirty="0" smtClean="0">
                <a:solidFill>
                  <a:schemeClr val="tx1"/>
                </a:solidFill>
                <a:effectLst/>
                <a:latin typeface="+mn-lt"/>
                <a:ea typeface="+mn-ea"/>
                <a:cs typeface="+mn-cs"/>
              </a:rPr>
              <a:t>. Мы называем его </a:t>
            </a:r>
            <a:r>
              <a:rPr lang="ru-RU" sz="1200" b="0" i="0" kern="1200" dirty="0" err="1" smtClean="0">
                <a:solidFill>
                  <a:schemeClr val="tx1"/>
                </a:solidFill>
                <a:effectLst/>
                <a:latin typeface="+mn-lt"/>
                <a:ea typeface="+mn-ea"/>
                <a:cs typeface="+mn-cs"/>
              </a:rPr>
              <a:t>TodosScreen</a:t>
            </a:r>
            <a:r>
              <a:rPr lang="ru-RU" sz="1200" b="0" i="0" kern="1200" dirty="0" smtClean="0">
                <a:solidFill>
                  <a:schemeClr val="tx1"/>
                </a:solidFill>
                <a:effectLst/>
                <a:latin typeface="+mn-lt"/>
                <a:ea typeface="+mn-ea"/>
                <a:cs typeface="+mn-cs"/>
              </a:rPr>
              <a:t>. Поскольку содержимое этой страницы не изменится во время выполнения, нам придется запросить список задач в рамках этого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Мы передаем в нашем </a:t>
            </a:r>
            <a:r>
              <a:rPr lang="ru-RU" sz="1200" b="0" i="0" kern="1200" dirty="0" err="1" smtClean="0">
                <a:solidFill>
                  <a:schemeClr val="tx1"/>
                </a:solidFill>
                <a:effectLst/>
                <a:latin typeface="+mn-lt"/>
                <a:ea typeface="+mn-ea"/>
                <a:cs typeface="+mn-cs"/>
              </a:rPr>
              <a:t>ListView.builder</a:t>
            </a:r>
            <a:r>
              <a:rPr lang="ru-RU" sz="1200" b="0" i="0" kern="1200" dirty="0" smtClean="0">
                <a:solidFill>
                  <a:schemeClr val="tx1"/>
                </a:solidFill>
                <a:effectLst/>
                <a:latin typeface="+mn-lt"/>
                <a:ea typeface="+mn-ea"/>
                <a:cs typeface="+mn-cs"/>
              </a:rPr>
              <a:t> в качестве тела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который мы возвращаем в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Это отобразит список на экране, чтобы вы могли приступить к работе!</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25</a:t>
            </a:fld>
            <a:endParaRPr lang="ru-RU"/>
          </a:p>
        </p:txBody>
      </p:sp>
    </p:spTree>
    <p:extLst>
      <p:ext uri="{BB962C8B-B14F-4D97-AF65-F5344CB8AC3E}">
        <p14:creationId xmlns:p14="http://schemas.microsoft.com/office/powerpoint/2010/main" val="1198543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Для этого мы создаем </a:t>
            </a:r>
            <a:r>
              <a:rPr lang="ru-RU" sz="1200" b="0" i="0" kern="1200" dirty="0" err="1" smtClean="0">
                <a:solidFill>
                  <a:schemeClr val="tx1"/>
                </a:solidFill>
                <a:effectLst/>
                <a:latin typeface="+mn-lt"/>
                <a:ea typeface="+mn-ea"/>
                <a:cs typeface="+mn-cs"/>
              </a:rPr>
              <a:t>StatelessWidget</a:t>
            </a:r>
            <a:r>
              <a:rPr lang="ru-RU" sz="1200" b="0" i="0" kern="1200" dirty="0" smtClean="0">
                <a:solidFill>
                  <a:schemeClr val="tx1"/>
                </a:solidFill>
                <a:effectLst/>
                <a:latin typeface="+mn-lt"/>
                <a:ea typeface="+mn-ea"/>
                <a:cs typeface="+mn-cs"/>
              </a:rPr>
              <a:t>. Мы называем его </a:t>
            </a:r>
            <a:r>
              <a:rPr lang="ru-RU" sz="1200" b="0" i="0" kern="1200" dirty="0" err="1" smtClean="0">
                <a:solidFill>
                  <a:schemeClr val="tx1"/>
                </a:solidFill>
                <a:effectLst/>
                <a:latin typeface="+mn-lt"/>
                <a:ea typeface="+mn-ea"/>
                <a:cs typeface="+mn-cs"/>
              </a:rPr>
              <a:t>TodosScreen</a:t>
            </a:r>
            <a:r>
              <a:rPr lang="ru-RU" sz="1200" b="0" i="0" kern="1200" dirty="0" smtClean="0">
                <a:solidFill>
                  <a:schemeClr val="tx1"/>
                </a:solidFill>
                <a:effectLst/>
                <a:latin typeface="+mn-lt"/>
                <a:ea typeface="+mn-ea"/>
                <a:cs typeface="+mn-cs"/>
              </a:rPr>
              <a:t>. Поскольку содержимое этой страницы не изменится во время выполнения, нам придется запросить список задач в рамках этого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Мы передаем в нашем </a:t>
            </a:r>
            <a:r>
              <a:rPr lang="ru-RU" sz="1200" b="0" i="0" kern="1200" dirty="0" err="1" smtClean="0">
                <a:solidFill>
                  <a:schemeClr val="tx1"/>
                </a:solidFill>
                <a:effectLst/>
                <a:latin typeface="+mn-lt"/>
                <a:ea typeface="+mn-ea"/>
                <a:cs typeface="+mn-cs"/>
              </a:rPr>
              <a:t>ListView.builder</a:t>
            </a:r>
            <a:r>
              <a:rPr lang="ru-RU" sz="1200" b="0" i="0" kern="1200" dirty="0" smtClean="0">
                <a:solidFill>
                  <a:schemeClr val="tx1"/>
                </a:solidFill>
                <a:effectLst/>
                <a:latin typeface="+mn-lt"/>
                <a:ea typeface="+mn-ea"/>
                <a:cs typeface="+mn-cs"/>
              </a:rPr>
              <a:t> в качестве тела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который мы возвращаем в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Это отобразит список на экране, чтобы вы могли приступить к работе!</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26</a:t>
            </a:fld>
            <a:endParaRPr lang="ru-RU"/>
          </a:p>
        </p:txBody>
      </p:sp>
    </p:spTree>
    <p:extLst>
      <p:ext uri="{BB962C8B-B14F-4D97-AF65-F5344CB8AC3E}">
        <p14:creationId xmlns:p14="http://schemas.microsoft.com/office/powerpoint/2010/main" val="263821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Для этого мы создаем </a:t>
            </a:r>
            <a:r>
              <a:rPr lang="ru-RU" sz="1200" b="0" i="0" kern="1200" dirty="0" err="1" smtClean="0">
                <a:solidFill>
                  <a:schemeClr val="tx1"/>
                </a:solidFill>
                <a:effectLst/>
                <a:latin typeface="+mn-lt"/>
                <a:ea typeface="+mn-ea"/>
                <a:cs typeface="+mn-cs"/>
              </a:rPr>
              <a:t>StatelessWidget</a:t>
            </a:r>
            <a:r>
              <a:rPr lang="ru-RU" sz="1200" b="0" i="0" kern="1200" dirty="0" smtClean="0">
                <a:solidFill>
                  <a:schemeClr val="tx1"/>
                </a:solidFill>
                <a:effectLst/>
                <a:latin typeface="+mn-lt"/>
                <a:ea typeface="+mn-ea"/>
                <a:cs typeface="+mn-cs"/>
              </a:rPr>
              <a:t>. Мы называем его </a:t>
            </a:r>
            <a:r>
              <a:rPr lang="ru-RU" sz="1200" b="0" i="0" kern="1200" dirty="0" err="1" smtClean="0">
                <a:solidFill>
                  <a:schemeClr val="tx1"/>
                </a:solidFill>
                <a:effectLst/>
                <a:latin typeface="+mn-lt"/>
                <a:ea typeface="+mn-ea"/>
                <a:cs typeface="+mn-cs"/>
              </a:rPr>
              <a:t>TodosScreen</a:t>
            </a:r>
            <a:r>
              <a:rPr lang="ru-RU" sz="1200" b="0" i="0" kern="1200" dirty="0" smtClean="0">
                <a:solidFill>
                  <a:schemeClr val="tx1"/>
                </a:solidFill>
                <a:effectLst/>
                <a:latin typeface="+mn-lt"/>
                <a:ea typeface="+mn-ea"/>
                <a:cs typeface="+mn-cs"/>
              </a:rPr>
              <a:t>. Поскольку содержимое этой страницы не изменится во время выполнения, нам придется запросить список задач в рамках этого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Мы передаем в нашем </a:t>
            </a:r>
            <a:r>
              <a:rPr lang="ru-RU" sz="1200" b="0" i="0" kern="1200" dirty="0" err="1" smtClean="0">
                <a:solidFill>
                  <a:schemeClr val="tx1"/>
                </a:solidFill>
                <a:effectLst/>
                <a:latin typeface="+mn-lt"/>
                <a:ea typeface="+mn-ea"/>
                <a:cs typeface="+mn-cs"/>
              </a:rPr>
              <a:t>ListView.builder</a:t>
            </a:r>
            <a:r>
              <a:rPr lang="ru-RU" sz="1200" b="0" i="0" kern="1200" dirty="0" smtClean="0">
                <a:solidFill>
                  <a:schemeClr val="tx1"/>
                </a:solidFill>
                <a:effectLst/>
                <a:latin typeface="+mn-lt"/>
                <a:ea typeface="+mn-ea"/>
                <a:cs typeface="+mn-cs"/>
              </a:rPr>
              <a:t> в качестве тела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который мы возвращаем в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Это отобразит список на экране, чтобы вы могли приступить к работе!</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27</a:t>
            </a:fld>
            <a:endParaRPr lang="ru-RU"/>
          </a:p>
        </p:txBody>
      </p:sp>
    </p:spTree>
    <p:extLst>
      <p:ext uri="{BB962C8B-B14F-4D97-AF65-F5344CB8AC3E}">
        <p14:creationId xmlns:p14="http://schemas.microsoft.com/office/powerpoint/2010/main" val="2232391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некоторых случаях может потребоваться вернуть данные с нового экрана. Например, предположим, что вы нажимаете на новый экран, на котором пользователю представлены два варианта. Когда пользователь нажимает на опцию, вы хотите сообщить первому экрану о выборе пользователя, чтобы он мог действовать в соответствии с этой информацией.</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30</a:t>
            </a:fld>
            <a:endParaRPr lang="ru-RU"/>
          </a:p>
        </p:txBody>
      </p:sp>
    </p:spTree>
    <p:extLst>
      <p:ext uri="{BB962C8B-B14F-4D97-AF65-F5344CB8AC3E}">
        <p14:creationId xmlns:p14="http://schemas.microsoft.com/office/powerpoint/2010/main" val="3247796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Код определяет класс </a:t>
            </a:r>
            <a:r>
              <a:rPr lang="ru-RU" sz="1200" b="0" i="0" kern="1200" dirty="0" err="1" smtClean="0">
                <a:solidFill>
                  <a:schemeClr val="tx1"/>
                </a:solidFill>
                <a:effectLst/>
                <a:latin typeface="+mn-lt"/>
                <a:ea typeface="+mn-ea"/>
                <a:cs typeface="+mn-cs"/>
              </a:rPr>
              <a:t>FirstRoute</a:t>
            </a:r>
            <a:r>
              <a:rPr lang="ru-RU" sz="1200" b="0" i="0" kern="1200" dirty="0" smtClean="0">
                <a:solidFill>
                  <a:schemeClr val="tx1"/>
                </a:solidFill>
                <a:effectLst/>
                <a:latin typeface="+mn-lt"/>
                <a:ea typeface="+mn-ea"/>
                <a:cs typeface="+mn-cs"/>
              </a:rPr>
              <a:t>, который является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без состояния (</a:t>
            </a:r>
            <a:r>
              <a:rPr lang="ru-RU" sz="1200" b="0" i="0" kern="1200" dirty="0" err="1" smtClean="0">
                <a:solidFill>
                  <a:schemeClr val="tx1"/>
                </a:solidFill>
                <a:effectLst/>
                <a:latin typeface="+mn-lt"/>
                <a:ea typeface="+mn-ea"/>
                <a:cs typeface="+mn-cs"/>
              </a:rPr>
              <a:t>StatelessWidget</a:t>
            </a:r>
            <a:r>
              <a:rPr lang="ru-RU" sz="1200" b="0" i="0" kern="1200" dirty="0" smtClean="0">
                <a:solidFill>
                  <a:schemeClr val="tx1"/>
                </a:solidFill>
                <a:effectLst/>
                <a:latin typeface="+mn-lt"/>
                <a:ea typeface="+mn-ea"/>
                <a:cs typeface="+mn-cs"/>
              </a:rPr>
              <a:t>). Этот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представляет собой первый экран приложения, который отображается при запуске приложения.</a:t>
            </a:r>
          </a:p>
          <a:p>
            <a:r>
              <a:rPr lang="ru-RU" sz="1200" b="0" i="0" kern="1200" dirty="0" smtClean="0">
                <a:solidFill>
                  <a:schemeClr val="tx1"/>
                </a:solidFill>
                <a:effectLst/>
                <a:latin typeface="+mn-lt"/>
                <a:ea typeface="+mn-ea"/>
                <a:cs typeface="+mn-cs"/>
              </a:rPr>
              <a:t>В методе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класса </a:t>
            </a:r>
            <a:r>
              <a:rPr lang="ru-RU" sz="1200" b="0" i="0" kern="1200" dirty="0" err="1" smtClean="0">
                <a:solidFill>
                  <a:schemeClr val="tx1"/>
                </a:solidFill>
                <a:effectLst/>
                <a:latin typeface="+mn-lt"/>
                <a:ea typeface="+mn-ea"/>
                <a:cs typeface="+mn-cs"/>
              </a:rPr>
              <a:t>FirstRoute</a:t>
            </a:r>
            <a:r>
              <a:rPr lang="ru-RU" sz="1200" b="0" i="0" kern="1200" dirty="0" smtClean="0">
                <a:solidFill>
                  <a:schemeClr val="tx1"/>
                </a:solidFill>
                <a:effectLst/>
                <a:latin typeface="+mn-lt"/>
                <a:ea typeface="+mn-ea"/>
                <a:cs typeface="+mn-cs"/>
              </a:rPr>
              <a:t> создается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CupertinoPageScaffold</a:t>
            </a:r>
            <a:r>
              <a:rPr lang="ru-RU" sz="1200" b="0" i="0" kern="1200" dirty="0" smtClean="0">
                <a:solidFill>
                  <a:schemeClr val="tx1"/>
                </a:solidFill>
                <a:effectLst/>
                <a:latin typeface="+mn-lt"/>
                <a:ea typeface="+mn-ea"/>
                <a:cs typeface="+mn-cs"/>
              </a:rPr>
              <a:t>, который предоставляет базовую структуру для экрана с навигационной панелью в стиле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Внутри </a:t>
            </a:r>
            <a:r>
              <a:rPr lang="ru-RU" sz="1200" b="0" i="0" kern="1200" dirty="0" err="1" smtClean="0">
                <a:solidFill>
                  <a:schemeClr val="tx1"/>
                </a:solidFill>
                <a:effectLst/>
                <a:latin typeface="+mn-lt"/>
                <a:ea typeface="+mn-ea"/>
                <a:cs typeface="+mn-cs"/>
              </a:rPr>
              <a:t>CupertinoPageScaffold</a:t>
            </a:r>
            <a:r>
              <a:rPr lang="ru-RU" sz="1200" b="0" i="0" kern="1200" dirty="0" smtClean="0">
                <a:solidFill>
                  <a:schemeClr val="tx1"/>
                </a:solidFill>
                <a:effectLst/>
                <a:latin typeface="+mn-lt"/>
                <a:ea typeface="+mn-ea"/>
                <a:cs typeface="+mn-cs"/>
              </a:rPr>
              <a:t> определяется </a:t>
            </a:r>
            <a:r>
              <a:rPr lang="ru-RU" sz="1200" b="0" i="0" kern="1200" dirty="0" err="1" smtClean="0">
                <a:solidFill>
                  <a:schemeClr val="tx1"/>
                </a:solidFill>
                <a:effectLst/>
                <a:latin typeface="+mn-lt"/>
                <a:ea typeface="+mn-ea"/>
                <a:cs typeface="+mn-cs"/>
              </a:rPr>
              <a:t>CupertinoNavigationBar</a:t>
            </a:r>
            <a:r>
              <a:rPr lang="ru-RU" sz="1200" b="0" i="0" kern="1200" dirty="0" smtClean="0">
                <a:solidFill>
                  <a:schemeClr val="tx1"/>
                </a:solidFill>
                <a:effectLst/>
                <a:latin typeface="+mn-lt"/>
                <a:ea typeface="+mn-ea"/>
                <a:cs typeface="+mn-cs"/>
              </a:rPr>
              <a:t>, который отображает заголовок экрана "</a:t>
            </a:r>
            <a:r>
              <a:rPr lang="ru-RU" sz="1200" b="0" i="0" kern="1200" dirty="0" err="1" smtClean="0">
                <a:solidFill>
                  <a:schemeClr val="tx1"/>
                </a:solidFill>
                <a:effectLst/>
                <a:latin typeface="+mn-lt"/>
                <a:ea typeface="+mn-ea"/>
                <a:cs typeface="+mn-cs"/>
              </a:rPr>
              <a:t>First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Route</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Также внутри </a:t>
            </a:r>
            <a:r>
              <a:rPr lang="ru-RU" sz="1200" b="0" i="0" kern="1200" dirty="0" err="1" smtClean="0">
                <a:solidFill>
                  <a:schemeClr val="tx1"/>
                </a:solidFill>
                <a:effectLst/>
                <a:latin typeface="+mn-lt"/>
                <a:ea typeface="+mn-ea"/>
                <a:cs typeface="+mn-cs"/>
              </a:rPr>
              <a:t>CupertinoPageScaffold</a:t>
            </a:r>
            <a:r>
              <a:rPr lang="ru-RU" sz="1200" b="0" i="0" kern="1200" dirty="0" smtClean="0">
                <a:solidFill>
                  <a:schemeClr val="tx1"/>
                </a:solidFill>
                <a:effectLst/>
                <a:latin typeface="+mn-lt"/>
                <a:ea typeface="+mn-ea"/>
                <a:cs typeface="+mn-cs"/>
              </a:rPr>
              <a:t> определяется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Center</a:t>
            </a:r>
            <a:r>
              <a:rPr lang="ru-RU" sz="1200" b="0" i="0" kern="1200" dirty="0" smtClean="0">
                <a:solidFill>
                  <a:schemeClr val="tx1"/>
                </a:solidFill>
                <a:effectLst/>
                <a:latin typeface="+mn-lt"/>
                <a:ea typeface="+mn-ea"/>
                <a:cs typeface="+mn-cs"/>
              </a:rPr>
              <a:t>, который центрирует дочерний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на экране. В данном случае дочерним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является </a:t>
            </a:r>
            <a:r>
              <a:rPr lang="ru-RU" sz="1200" b="0" i="0" kern="1200" dirty="0" err="1" smtClean="0">
                <a:solidFill>
                  <a:schemeClr val="tx1"/>
                </a:solidFill>
                <a:effectLst/>
                <a:latin typeface="+mn-lt"/>
                <a:ea typeface="+mn-ea"/>
                <a:cs typeface="+mn-cs"/>
              </a:rPr>
              <a:t>CupertinoButton</a:t>
            </a:r>
            <a:r>
              <a:rPr lang="ru-RU" sz="1200" b="0" i="0" kern="1200" dirty="0" smtClean="0">
                <a:solidFill>
                  <a:schemeClr val="tx1"/>
                </a:solidFill>
                <a:effectLst/>
                <a:latin typeface="+mn-lt"/>
                <a:ea typeface="+mn-ea"/>
                <a:cs typeface="+mn-cs"/>
              </a:rPr>
              <a:t>, который отображает текст "</a:t>
            </a:r>
            <a:r>
              <a:rPr lang="ru-RU" sz="1200" b="0" i="0" kern="1200" dirty="0" err="1" smtClean="0">
                <a:solidFill>
                  <a:schemeClr val="tx1"/>
                </a:solidFill>
                <a:effectLst/>
                <a:latin typeface="+mn-lt"/>
                <a:ea typeface="+mn-ea"/>
                <a:cs typeface="+mn-cs"/>
              </a:rPr>
              <a:t>Open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route</a:t>
            </a:r>
            <a:r>
              <a:rPr lang="ru-RU" sz="1200" b="0" i="0" kern="1200" dirty="0" smtClean="0">
                <a:solidFill>
                  <a:schemeClr val="tx1"/>
                </a:solidFill>
                <a:effectLst/>
                <a:latin typeface="+mn-lt"/>
                <a:ea typeface="+mn-ea"/>
                <a:cs typeface="+mn-cs"/>
              </a:rPr>
              <a:t>" и при нажатии на него выполняет переход на второй экран приложения (</a:t>
            </a:r>
            <a:r>
              <a:rPr lang="ru-RU" sz="1200" b="0" i="0" kern="1200" dirty="0" err="1" smtClean="0">
                <a:solidFill>
                  <a:schemeClr val="tx1"/>
                </a:solidFill>
                <a:effectLst/>
                <a:latin typeface="+mn-lt"/>
                <a:ea typeface="+mn-ea"/>
                <a:cs typeface="+mn-cs"/>
              </a:rPr>
              <a:t>SecondRoute</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При нажатии на кнопку вызывается метод </a:t>
            </a:r>
            <a:r>
              <a:rPr lang="ru-RU" sz="1200" b="0" i="0" kern="1200" dirty="0" err="1" smtClean="0">
                <a:solidFill>
                  <a:schemeClr val="tx1"/>
                </a:solidFill>
                <a:effectLst/>
                <a:latin typeface="+mn-lt"/>
                <a:ea typeface="+mn-ea"/>
                <a:cs typeface="+mn-cs"/>
              </a:rPr>
              <a:t>Navigator.push</a:t>
            </a:r>
            <a:r>
              <a:rPr lang="ru-RU" sz="1200" b="0" i="0" kern="1200" dirty="0" smtClean="0">
                <a:solidFill>
                  <a:schemeClr val="tx1"/>
                </a:solidFill>
                <a:effectLst/>
                <a:latin typeface="+mn-lt"/>
                <a:ea typeface="+mn-ea"/>
                <a:cs typeface="+mn-cs"/>
              </a:rPr>
              <a:t>(), который добавляет новый маршрут в стек навигации и отображает второй экран. В качестве аргумента </a:t>
            </a:r>
            <a:r>
              <a:rPr lang="ru-RU" sz="1200" b="0" i="0" kern="1200" dirty="0" err="1" smtClean="0">
                <a:solidFill>
                  <a:schemeClr val="tx1"/>
                </a:solidFill>
                <a:effectLst/>
                <a:latin typeface="+mn-lt"/>
                <a:ea typeface="+mn-ea"/>
                <a:cs typeface="+mn-cs"/>
              </a:rPr>
              <a:t>CupertinoPageRoute</a:t>
            </a:r>
            <a:r>
              <a:rPr lang="ru-RU" sz="1200" b="0" i="0" kern="1200" dirty="0" smtClean="0">
                <a:solidFill>
                  <a:schemeClr val="tx1"/>
                </a:solidFill>
                <a:effectLst/>
                <a:latin typeface="+mn-lt"/>
                <a:ea typeface="+mn-ea"/>
                <a:cs typeface="+mn-cs"/>
              </a:rPr>
              <a:t> передается конструктор, который создает экземпляр </a:t>
            </a:r>
            <a:r>
              <a:rPr lang="ru-RU" sz="1200" b="0" i="0" kern="1200" dirty="0" err="1" smtClean="0">
                <a:solidFill>
                  <a:schemeClr val="tx1"/>
                </a:solidFill>
                <a:effectLst/>
                <a:latin typeface="+mn-lt"/>
                <a:ea typeface="+mn-ea"/>
                <a:cs typeface="+mn-cs"/>
              </a:rPr>
              <a:t>SecondRoute</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В целом, этот код определяет первый экран приложения с навигационной панелью в стиле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и кнопкой, которая при нажатии на нее переходит на второй экран приложения.</a:t>
            </a:r>
          </a:p>
          <a:p>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31</a:t>
            </a:fld>
            <a:endParaRPr lang="ru-RU"/>
          </a:p>
        </p:txBody>
      </p:sp>
    </p:spTree>
    <p:extLst>
      <p:ext uri="{BB962C8B-B14F-4D97-AF65-F5344CB8AC3E}">
        <p14:creationId xmlns:p14="http://schemas.microsoft.com/office/powerpoint/2010/main" val="3817798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Navigator.push</a:t>
            </a:r>
            <a:r>
              <a:rPr lang="ru-RU" sz="1200" b="0" i="0" kern="1200" dirty="0" smtClean="0">
                <a:solidFill>
                  <a:schemeClr val="tx1"/>
                </a:solidFill>
                <a:effectLst/>
                <a:latin typeface="+mn-lt"/>
                <a:ea typeface="+mn-ea"/>
                <a:cs typeface="+mn-cs"/>
              </a:rPr>
              <a:t> возвращает </a:t>
            </a:r>
            <a:r>
              <a:rPr lang="en-US" sz="1200" b="0" i="0" kern="1200" dirty="0" smtClean="0">
                <a:solidFill>
                  <a:schemeClr val="tx1"/>
                </a:solidFill>
                <a:effectLst/>
                <a:latin typeface="+mn-lt"/>
                <a:ea typeface="+mn-ea"/>
                <a:cs typeface="+mn-cs"/>
              </a:rPr>
              <a:t>Future</a:t>
            </a:r>
            <a:r>
              <a:rPr lang="ru-RU" sz="1200" b="0" i="0" kern="1200" dirty="0" smtClean="0">
                <a:solidFill>
                  <a:schemeClr val="tx1"/>
                </a:solidFill>
                <a:effectLst/>
                <a:latin typeface="+mn-lt"/>
                <a:ea typeface="+mn-ea"/>
                <a:cs typeface="+mn-cs"/>
              </a:rPr>
              <a:t>, которое завершается после вызова</a:t>
            </a:r>
            <a:r>
              <a:rPr lang="ru-RU" dirty="0" smtClean="0"/>
              <a:t/>
            </a:r>
            <a:br>
              <a:rPr lang="ru-RU" dirty="0" smtClean="0"/>
            </a:b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Navigator.pop</a:t>
            </a:r>
            <a:r>
              <a:rPr lang="ru-RU" sz="1200" b="0" i="0" kern="1200" dirty="0" smtClean="0">
                <a:solidFill>
                  <a:schemeClr val="tx1"/>
                </a:solidFill>
                <a:effectLst/>
                <a:latin typeface="+mn-lt"/>
                <a:ea typeface="+mn-ea"/>
                <a:cs typeface="+mn-cs"/>
              </a:rPr>
              <a:t> на экране выбора.</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 Когда </a:t>
            </a:r>
            <a:r>
              <a:rPr lang="ru-RU" sz="1200" b="0" i="0" kern="1200" dirty="0" err="1" smtClean="0">
                <a:solidFill>
                  <a:schemeClr val="tx1"/>
                </a:solidFill>
                <a:effectLst/>
                <a:latin typeface="+mn-lt"/>
                <a:ea typeface="+mn-ea"/>
                <a:cs typeface="+mn-cs"/>
              </a:rPr>
              <a:t>BuildContext</a:t>
            </a:r>
            <a:r>
              <a:rPr lang="ru-RU" sz="1200" b="0" i="0" kern="1200" dirty="0" smtClean="0">
                <a:solidFill>
                  <a:schemeClr val="tx1"/>
                </a:solidFill>
                <a:effectLst/>
                <a:latin typeface="+mn-lt"/>
                <a:ea typeface="+mn-ea"/>
                <a:cs typeface="+mn-cs"/>
              </a:rPr>
              <a:t> используется из </a:t>
            </a:r>
            <a:r>
              <a:rPr lang="ru-RU" sz="1200" b="0" i="0" kern="1200" dirty="0" err="1" smtClean="0">
                <a:solidFill>
                  <a:schemeClr val="tx1"/>
                </a:solidFill>
                <a:effectLst/>
                <a:latin typeface="+mn-lt"/>
                <a:ea typeface="+mn-ea"/>
                <a:cs typeface="+mn-cs"/>
              </a:rPr>
              <a:t>StatefulWidget</a:t>
            </a:r>
            <a:r>
              <a:rPr lang="ru-RU" sz="1200" b="0" i="0" kern="1200" dirty="0" smtClean="0">
                <a:solidFill>
                  <a:schemeClr val="tx1"/>
                </a:solidFill>
                <a:effectLst/>
                <a:latin typeface="+mn-lt"/>
                <a:ea typeface="+mn-ea"/>
                <a:cs typeface="+mn-cs"/>
              </a:rPr>
              <a:t>, свойство </a:t>
            </a:r>
            <a:r>
              <a:rPr lang="ru-RU" sz="1200" b="0" i="0" kern="1200" dirty="0" err="1" smtClean="0">
                <a:solidFill>
                  <a:schemeClr val="tx1"/>
                </a:solidFill>
                <a:effectLst/>
                <a:latin typeface="+mn-lt"/>
                <a:ea typeface="+mn-ea"/>
                <a:cs typeface="+mn-cs"/>
              </a:rPr>
              <a:t>mounted</a:t>
            </a:r>
            <a:r>
              <a:rPr lang="ru-RU" dirty="0" smtClean="0"/>
              <a:t/>
            </a:r>
            <a:br>
              <a:rPr lang="ru-RU" dirty="0" smtClean="0"/>
            </a:br>
            <a:r>
              <a:rPr lang="ru-RU" sz="1200" b="0" i="0" kern="1200" dirty="0" smtClean="0">
                <a:solidFill>
                  <a:schemeClr val="tx1"/>
                </a:solidFill>
                <a:effectLst/>
                <a:latin typeface="+mn-lt"/>
                <a:ea typeface="+mn-ea"/>
                <a:cs typeface="+mn-cs"/>
              </a:rPr>
              <a:t>// должно быть проверено после асинхронного разрыва.</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 После того, как экран выбора вернет результат, скройте все предыдущие панели быстрого доступа</a:t>
            </a:r>
            <a:r>
              <a:rPr lang="ru-RU" dirty="0" smtClean="0"/>
              <a:t/>
            </a:r>
            <a:br>
              <a:rPr lang="ru-RU" dirty="0" smtClean="0"/>
            </a:br>
            <a:r>
              <a:rPr lang="ru-RU" sz="1200" b="0" i="0" kern="1200" dirty="0" smtClean="0">
                <a:solidFill>
                  <a:schemeClr val="tx1"/>
                </a:solidFill>
                <a:effectLst/>
                <a:latin typeface="+mn-lt"/>
                <a:ea typeface="+mn-ea"/>
                <a:cs typeface="+mn-cs"/>
              </a:rPr>
              <a:t>// и покажите новый результат.</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Это фрагмент кода, написанный на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 который используется в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для создания мобильных приложений.</a:t>
            </a:r>
          </a:p>
          <a:p>
            <a:r>
              <a:rPr lang="ru-RU" sz="1200" b="0" i="0" kern="1200" dirty="0" smtClean="0">
                <a:solidFill>
                  <a:schemeClr val="tx1"/>
                </a:solidFill>
                <a:effectLst/>
                <a:latin typeface="+mn-lt"/>
                <a:ea typeface="+mn-ea"/>
                <a:cs typeface="+mn-cs"/>
              </a:rPr>
              <a:t>Код определяет функцию _</a:t>
            </a:r>
            <a:r>
              <a:rPr lang="ru-RU" sz="1200" b="0" i="0" kern="1200" dirty="0" err="1" smtClean="0">
                <a:solidFill>
                  <a:schemeClr val="tx1"/>
                </a:solidFill>
                <a:effectLst/>
                <a:latin typeface="+mn-lt"/>
                <a:ea typeface="+mn-ea"/>
                <a:cs typeface="+mn-cs"/>
              </a:rPr>
              <a:t>navigateAndDisplaySelection</a:t>
            </a:r>
            <a:r>
              <a:rPr lang="ru-RU" sz="1200" b="0" i="0" kern="1200" dirty="0" smtClean="0">
                <a:solidFill>
                  <a:schemeClr val="tx1"/>
                </a:solidFill>
                <a:effectLst/>
                <a:latin typeface="+mn-lt"/>
                <a:ea typeface="+mn-ea"/>
                <a:cs typeface="+mn-cs"/>
              </a:rPr>
              <a:t>(), которая принимает контекст (</a:t>
            </a:r>
            <a:r>
              <a:rPr lang="ru-RU" sz="1200" b="0" i="0" kern="1200" dirty="0" err="1" smtClean="0">
                <a:solidFill>
                  <a:schemeClr val="tx1"/>
                </a:solidFill>
                <a:effectLst/>
                <a:latin typeface="+mn-lt"/>
                <a:ea typeface="+mn-ea"/>
                <a:cs typeface="+mn-cs"/>
              </a:rPr>
              <a:t>BuildContext</a:t>
            </a:r>
            <a:r>
              <a:rPr lang="ru-RU" sz="1200" b="0" i="0" kern="1200" dirty="0" smtClean="0">
                <a:solidFill>
                  <a:schemeClr val="tx1"/>
                </a:solidFill>
                <a:effectLst/>
                <a:latin typeface="+mn-lt"/>
                <a:ea typeface="+mn-ea"/>
                <a:cs typeface="+mn-cs"/>
              </a:rPr>
              <a:t>) в качестве аргумента и возвращает </a:t>
            </a:r>
            <a:r>
              <a:rPr lang="ru-RU" sz="1200" b="0" i="0" kern="1200" dirty="0" err="1" smtClean="0">
                <a:solidFill>
                  <a:schemeClr val="tx1"/>
                </a:solidFill>
                <a:effectLst/>
                <a:latin typeface="+mn-lt"/>
                <a:ea typeface="+mn-ea"/>
                <a:cs typeface="+mn-cs"/>
              </a:rPr>
              <a:t>Future</a:t>
            </a:r>
            <a:r>
              <a:rPr lang="ru-RU" sz="1200" b="0" i="0" kern="1200" dirty="0" smtClean="0">
                <a:solidFill>
                  <a:schemeClr val="tx1"/>
                </a:solidFill>
                <a:effectLst/>
                <a:latin typeface="+mn-lt"/>
                <a:ea typeface="+mn-ea"/>
                <a:cs typeface="+mn-cs"/>
              </a:rPr>
              <a:t>&lt;</a:t>
            </a:r>
            <a:r>
              <a:rPr lang="ru-RU" sz="1200" b="0" i="0" kern="1200" dirty="0" err="1" smtClean="0">
                <a:solidFill>
                  <a:schemeClr val="tx1"/>
                </a:solidFill>
                <a:effectLst/>
                <a:latin typeface="+mn-lt"/>
                <a:ea typeface="+mn-ea"/>
                <a:cs typeface="+mn-cs"/>
              </a:rPr>
              <a:t>void</a:t>
            </a:r>
            <a:r>
              <a:rPr lang="ru-RU" sz="1200" b="0" i="0" kern="1200" dirty="0" smtClean="0">
                <a:solidFill>
                  <a:schemeClr val="tx1"/>
                </a:solidFill>
                <a:effectLst/>
                <a:latin typeface="+mn-lt"/>
                <a:ea typeface="+mn-ea"/>
                <a:cs typeface="+mn-cs"/>
              </a:rPr>
              <a:t>&gt;. Эта функция выполняет переход на новый экран (</a:t>
            </a:r>
            <a:r>
              <a:rPr lang="ru-RU" sz="1200" b="0" i="0" kern="1200" dirty="0" err="1" smtClean="0">
                <a:solidFill>
                  <a:schemeClr val="tx1"/>
                </a:solidFill>
                <a:effectLst/>
                <a:latin typeface="+mn-lt"/>
                <a:ea typeface="+mn-ea"/>
                <a:cs typeface="+mn-cs"/>
              </a:rPr>
              <a:t>SelectionScreen</a:t>
            </a:r>
            <a:r>
              <a:rPr lang="ru-RU" sz="1200" b="0" i="0" kern="1200" dirty="0" smtClean="0">
                <a:solidFill>
                  <a:schemeClr val="tx1"/>
                </a:solidFill>
                <a:effectLst/>
                <a:latin typeface="+mn-lt"/>
                <a:ea typeface="+mn-ea"/>
                <a:cs typeface="+mn-cs"/>
              </a:rPr>
              <a:t>) и отображает результат выбора пользователя в виде </a:t>
            </a:r>
            <a:r>
              <a:rPr lang="ru-RU" sz="1200" b="0" i="0" kern="1200" dirty="0" err="1" smtClean="0">
                <a:solidFill>
                  <a:schemeClr val="tx1"/>
                </a:solidFill>
                <a:effectLst/>
                <a:latin typeface="+mn-lt"/>
                <a:ea typeface="+mn-ea"/>
                <a:cs typeface="+mn-cs"/>
              </a:rPr>
              <a:t>SnackBar</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Внутри функции вызывается метод </a:t>
            </a:r>
            <a:r>
              <a:rPr lang="ru-RU" sz="1200" b="0" i="0" kern="1200" dirty="0" err="1" smtClean="0">
                <a:solidFill>
                  <a:schemeClr val="tx1"/>
                </a:solidFill>
                <a:effectLst/>
                <a:latin typeface="+mn-lt"/>
                <a:ea typeface="+mn-ea"/>
                <a:cs typeface="+mn-cs"/>
              </a:rPr>
              <a:t>Navigator.push</a:t>
            </a:r>
            <a:r>
              <a:rPr lang="ru-RU" sz="1200" b="0" i="0" kern="1200" dirty="0" smtClean="0">
                <a:solidFill>
                  <a:schemeClr val="tx1"/>
                </a:solidFill>
                <a:effectLst/>
                <a:latin typeface="+mn-lt"/>
                <a:ea typeface="+mn-ea"/>
                <a:cs typeface="+mn-cs"/>
              </a:rPr>
              <a:t>(), который добавляет новый маршрут в стек навигации и отображает экран </a:t>
            </a:r>
            <a:r>
              <a:rPr lang="ru-RU" sz="1200" b="0" i="0" kern="1200" dirty="0" err="1" smtClean="0">
                <a:solidFill>
                  <a:schemeClr val="tx1"/>
                </a:solidFill>
                <a:effectLst/>
                <a:latin typeface="+mn-lt"/>
                <a:ea typeface="+mn-ea"/>
                <a:cs typeface="+mn-cs"/>
              </a:rPr>
              <a:t>SelectionScreen</a:t>
            </a:r>
            <a:r>
              <a:rPr lang="ru-RU" sz="1200" b="0" i="0" kern="1200" dirty="0" smtClean="0">
                <a:solidFill>
                  <a:schemeClr val="tx1"/>
                </a:solidFill>
                <a:effectLst/>
                <a:latin typeface="+mn-lt"/>
                <a:ea typeface="+mn-ea"/>
                <a:cs typeface="+mn-cs"/>
              </a:rPr>
              <a:t>. В качестве аргумента </a:t>
            </a:r>
            <a:r>
              <a:rPr lang="ru-RU" sz="1200" b="0" i="0" kern="1200" dirty="0" err="1" smtClean="0">
                <a:solidFill>
                  <a:schemeClr val="tx1"/>
                </a:solidFill>
                <a:effectLst/>
                <a:latin typeface="+mn-lt"/>
                <a:ea typeface="+mn-ea"/>
                <a:cs typeface="+mn-cs"/>
              </a:rPr>
              <a:t>MaterialPageRoute</a:t>
            </a:r>
            <a:r>
              <a:rPr lang="ru-RU" sz="1200" b="0" i="0" kern="1200" dirty="0" smtClean="0">
                <a:solidFill>
                  <a:schemeClr val="tx1"/>
                </a:solidFill>
                <a:effectLst/>
                <a:latin typeface="+mn-lt"/>
                <a:ea typeface="+mn-ea"/>
                <a:cs typeface="+mn-cs"/>
              </a:rPr>
              <a:t> передается конструктор, который создает экземпляр </a:t>
            </a:r>
            <a:r>
              <a:rPr lang="ru-RU" sz="1200" b="0" i="0" kern="1200" dirty="0" err="1" smtClean="0">
                <a:solidFill>
                  <a:schemeClr val="tx1"/>
                </a:solidFill>
                <a:effectLst/>
                <a:latin typeface="+mn-lt"/>
                <a:ea typeface="+mn-ea"/>
                <a:cs typeface="+mn-cs"/>
              </a:rPr>
              <a:t>SelectionScreen</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Результат выбора пользователя на экране </a:t>
            </a:r>
            <a:r>
              <a:rPr lang="ru-RU" sz="1200" b="0" i="0" kern="1200" dirty="0" err="1" smtClean="0">
                <a:solidFill>
                  <a:schemeClr val="tx1"/>
                </a:solidFill>
                <a:effectLst/>
                <a:latin typeface="+mn-lt"/>
                <a:ea typeface="+mn-ea"/>
                <a:cs typeface="+mn-cs"/>
              </a:rPr>
              <a:t>SelectionScreen</a:t>
            </a:r>
            <a:r>
              <a:rPr lang="ru-RU" sz="1200" b="0" i="0" kern="1200" dirty="0" smtClean="0">
                <a:solidFill>
                  <a:schemeClr val="tx1"/>
                </a:solidFill>
                <a:effectLst/>
                <a:latin typeface="+mn-lt"/>
                <a:ea typeface="+mn-ea"/>
                <a:cs typeface="+mn-cs"/>
              </a:rPr>
              <a:t> сохраняется в переменной </a:t>
            </a:r>
            <a:r>
              <a:rPr lang="ru-RU" sz="1200" b="0" i="0" kern="1200" dirty="0" err="1" smtClean="0">
                <a:solidFill>
                  <a:schemeClr val="tx1"/>
                </a:solidFill>
                <a:effectLst/>
                <a:latin typeface="+mn-lt"/>
                <a:ea typeface="+mn-ea"/>
                <a:cs typeface="+mn-cs"/>
              </a:rPr>
              <a:t>result</a:t>
            </a:r>
            <a:r>
              <a:rPr lang="ru-RU" sz="1200" b="0" i="0" kern="1200" dirty="0" smtClean="0">
                <a:solidFill>
                  <a:schemeClr val="tx1"/>
                </a:solidFill>
                <a:effectLst/>
                <a:latin typeface="+mn-lt"/>
                <a:ea typeface="+mn-ea"/>
                <a:cs typeface="+mn-cs"/>
              </a:rPr>
              <a:t>. Затем проверяется, существует ли контекст (</a:t>
            </a:r>
            <a:r>
              <a:rPr lang="ru-RU" sz="1200" b="0" i="0" kern="1200" dirty="0" err="1" smtClean="0">
                <a:solidFill>
                  <a:schemeClr val="tx1"/>
                </a:solidFill>
                <a:effectLst/>
                <a:latin typeface="+mn-lt"/>
                <a:ea typeface="+mn-ea"/>
                <a:cs typeface="+mn-cs"/>
              </a:rPr>
              <a:t>context.mounted</a:t>
            </a:r>
            <a:r>
              <a:rPr lang="ru-RU" sz="1200" b="0" i="0" kern="1200" dirty="0" smtClean="0">
                <a:solidFill>
                  <a:schemeClr val="tx1"/>
                </a:solidFill>
                <a:effectLst/>
                <a:latin typeface="+mn-lt"/>
                <a:ea typeface="+mn-ea"/>
                <a:cs typeface="+mn-cs"/>
              </a:rPr>
              <a:t>), и если нет, то функция завершается без отображения </a:t>
            </a:r>
            <a:r>
              <a:rPr lang="ru-RU" sz="1200" b="0" i="0" kern="1200" dirty="0" err="1" smtClean="0">
                <a:solidFill>
                  <a:schemeClr val="tx1"/>
                </a:solidFill>
                <a:effectLst/>
                <a:latin typeface="+mn-lt"/>
                <a:ea typeface="+mn-ea"/>
                <a:cs typeface="+mn-cs"/>
              </a:rPr>
              <a:t>SnackBar</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Если контекст существует, то вызывается метод </a:t>
            </a:r>
            <a:r>
              <a:rPr lang="ru-RU" sz="1200" b="0" i="0" kern="1200" dirty="0" err="1" smtClean="0">
                <a:solidFill>
                  <a:schemeClr val="tx1"/>
                </a:solidFill>
                <a:effectLst/>
                <a:latin typeface="+mn-lt"/>
                <a:ea typeface="+mn-ea"/>
                <a:cs typeface="+mn-cs"/>
              </a:rPr>
              <a:t>ScaffoldMessenger.of</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context</a:t>
            </a:r>
            <a:r>
              <a:rPr lang="ru-RU" sz="1200" b="0" i="0" kern="1200" dirty="0" smtClean="0">
                <a:solidFill>
                  <a:schemeClr val="tx1"/>
                </a:solidFill>
                <a:effectLst/>
                <a:latin typeface="+mn-lt"/>
                <a:ea typeface="+mn-ea"/>
                <a:cs typeface="+mn-cs"/>
              </a:rPr>
              <a:t>), который возвращает экземпляр </a:t>
            </a:r>
            <a:r>
              <a:rPr lang="ru-RU" sz="1200" b="0" i="0" kern="1200" dirty="0" err="1" smtClean="0">
                <a:solidFill>
                  <a:schemeClr val="tx1"/>
                </a:solidFill>
                <a:effectLst/>
                <a:latin typeface="+mn-lt"/>
                <a:ea typeface="+mn-ea"/>
                <a:cs typeface="+mn-cs"/>
              </a:rPr>
              <a:t>ScaffoldMessenger</a:t>
            </a:r>
            <a:r>
              <a:rPr lang="ru-RU" sz="1200" b="0" i="0" kern="1200" dirty="0" smtClean="0">
                <a:solidFill>
                  <a:schemeClr val="tx1"/>
                </a:solidFill>
                <a:effectLst/>
                <a:latin typeface="+mn-lt"/>
                <a:ea typeface="+mn-ea"/>
                <a:cs typeface="+mn-cs"/>
              </a:rPr>
              <a:t> для текущего контекста. Затем вызывается метод </a:t>
            </a:r>
            <a:r>
              <a:rPr lang="ru-RU" sz="1200" b="0" i="0" kern="1200" dirty="0" err="1" smtClean="0">
                <a:solidFill>
                  <a:schemeClr val="tx1"/>
                </a:solidFill>
                <a:effectLst/>
                <a:latin typeface="+mn-lt"/>
                <a:ea typeface="+mn-ea"/>
                <a:cs typeface="+mn-cs"/>
              </a:rPr>
              <a:t>removeCurrentSnackBar</a:t>
            </a:r>
            <a:r>
              <a:rPr lang="ru-RU" sz="1200" b="0" i="0" kern="1200" dirty="0" smtClean="0">
                <a:solidFill>
                  <a:schemeClr val="tx1"/>
                </a:solidFill>
                <a:effectLst/>
                <a:latin typeface="+mn-lt"/>
                <a:ea typeface="+mn-ea"/>
                <a:cs typeface="+mn-cs"/>
              </a:rPr>
              <a:t>(), который удаляет текущий </a:t>
            </a:r>
            <a:r>
              <a:rPr lang="ru-RU" sz="1200" b="0" i="0" kern="1200" dirty="0" err="1" smtClean="0">
                <a:solidFill>
                  <a:schemeClr val="tx1"/>
                </a:solidFill>
                <a:effectLst/>
                <a:latin typeface="+mn-lt"/>
                <a:ea typeface="+mn-ea"/>
                <a:cs typeface="+mn-cs"/>
              </a:rPr>
              <a:t>SnackBar</a:t>
            </a:r>
            <a:r>
              <a:rPr lang="ru-RU" sz="1200" b="0" i="0" kern="1200" dirty="0" smtClean="0">
                <a:solidFill>
                  <a:schemeClr val="tx1"/>
                </a:solidFill>
                <a:effectLst/>
                <a:latin typeface="+mn-lt"/>
                <a:ea typeface="+mn-ea"/>
                <a:cs typeface="+mn-cs"/>
              </a:rPr>
              <a:t> (если он есть), и метод </a:t>
            </a:r>
            <a:r>
              <a:rPr lang="ru-RU" sz="1200" b="0" i="0" kern="1200" dirty="0" err="1" smtClean="0">
                <a:solidFill>
                  <a:schemeClr val="tx1"/>
                </a:solidFill>
                <a:effectLst/>
                <a:latin typeface="+mn-lt"/>
                <a:ea typeface="+mn-ea"/>
                <a:cs typeface="+mn-cs"/>
              </a:rPr>
              <a:t>showSnackBar</a:t>
            </a:r>
            <a:r>
              <a:rPr lang="ru-RU" sz="1200" b="0" i="0" kern="1200" dirty="0" smtClean="0">
                <a:solidFill>
                  <a:schemeClr val="tx1"/>
                </a:solidFill>
                <a:effectLst/>
                <a:latin typeface="+mn-lt"/>
                <a:ea typeface="+mn-ea"/>
                <a:cs typeface="+mn-cs"/>
              </a:rPr>
              <a:t>(), который отображает новый </a:t>
            </a:r>
            <a:r>
              <a:rPr lang="ru-RU" sz="1200" b="0" i="0" kern="1200" dirty="0" err="1" smtClean="0">
                <a:solidFill>
                  <a:schemeClr val="tx1"/>
                </a:solidFill>
                <a:effectLst/>
                <a:latin typeface="+mn-lt"/>
                <a:ea typeface="+mn-ea"/>
                <a:cs typeface="+mn-cs"/>
              </a:rPr>
              <a:t>SnackBar</a:t>
            </a:r>
            <a:r>
              <a:rPr lang="ru-RU" sz="1200" b="0" i="0" kern="1200" dirty="0" smtClean="0">
                <a:solidFill>
                  <a:schemeClr val="tx1"/>
                </a:solidFill>
                <a:effectLst/>
                <a:latin typeface="+mn-lt"/>
                <a:ea typeface="+mn-ea"/>
                <a:cs typeface="+mn-cs"/>
              </a:rPr>
              <a:t> с содержимым, которое содержит текст с результатом выбора пользователя.</a:t>
            </a:r>
          </a:p>
          <a:p>
            <a:r>
              <a:rPr lang="ru-RU" sz="1200" b="0" i="0" kern="1200" dirty="0" smtClean="0">
                <a:solidFill>
                  <a:schemeClr val="tx1"/>
                </a:solidFill>
                <a:effectLst/>
                <a:latin typeface="+mn-lt"/>
                <a:ea typeface="+mn-ea"/>
                <a:cs typeface="+mn-cs"/>
              </a:rPr>
              <a:t>В целом, этот код выполняет переход на новый экран, отображает результат выбора пользователя на этом экране и отображает результат в виде </a:t>
            </a:r>
            <a:r>
              <a:rPr lang="ru-RU" sz="1200" b="0" i="0" kern="1200" dirty="0" err="1" smtClean="0">
                <a:solidFill>
                  <a:schemeClr val="tx1"/>
                </a:solidFill>
                <a:effectLst/>
                <a:latin typeface="+mn-lt"/>
                <a:ea typeface="+mn-ea"/>
                <a:cs typeface="+mn-cs"/>
              </a:rPr>
              <a:t>SnackBar</a:t>
            </a:r>
            <a:r>
              <a:rPr lang="ru-RU" sz="1200" b="0" i="0" kern="1200" dirty="0" smtClean="0">
                <a:solidFill>
                  <a:schemeClr val="tx1"/>
                </a:solidFill>
                <a:effectLst/>
                <a:latin typeface="+mn-lt"/>
                <a:ea typeface="+mn-ea"/>
                <a:cs typeface="+mn-cs"/>
              </a:rPr>
              <a:t> на предыдущем экране.</a:t>
            </a:r>
          </a:p>
          <a:p>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32</a:t>
            </a:fld>
            <a:endParaRPr lang="ru-RU"/>
          </a:p>
        </p:txBody>
      </p:sp>
    </p:spTree>
    <p:extLst>
      <p:ext uri="{BB962C8B-B14F-4D97-AF65-F5344CB8AC3E}">
        <p14:creationId xmlns:p14="http://schemas.microsoft.com/office/powerpoint/2010/main" val="533240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PageView</a:t>
            </a:r>
            <a:r>
              <a:rPr lang="en-US" dirty="0" err="1" smtClean="0"/>
              <a:t>er</a:t>
            </a:r>
            <a:r>
              <a:rPr lang="en-US" dirty="0" smtClean="0"/>
              <a:t> - </a:t>
            </a:r>
            <a:r>
              <a:rPr lang="ru-RU" sz="1200" dirty="0" smtClean="0"/>
              <a:t>прокручиваемый список, который работает постранично.</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53</a:t>
            </a:fld>
            <a:endParaRPr lang="ru-RU"/>
          </a:p>
        </p:txBody>
      </p:sp>
    </p:spTree>
    <p:extLst>
      <p:ext uri="{BB962C8B-B14F-4D97-AF65-F5344CB8AC3E}">
        <p14:creationId xmlns:p14="http://schemas.microsoft.com/office/powerpoint/2010/main" val="467289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2FC3F52B-58C5-4B98-8249-6754AFF64931}" type="slidenum">
              <a:rPr lang="ru-RU" smtClean="0"/>
              <a:t>58</a:t>
            </a:fld>
            <a:endParaRPr lang="ru-RU"/>
          </a:p>
        </p:txBody>
      </p:sp>
    </p:spTree>
    <p:extLst>
      <p:ext uri="{BB962C8B-B14F-4D97-AF65-F5344CB8AC3E}">
        <p14:creationId xmlns:p14="http://schemas.microsoft.com/office/powerpoint/2010/main" val="409286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навигатора отображает экраны в виде стека, используя правильную анимацию перехода для целевой платформы. Чтобы перейти к новому экрану, получите доступ к навигатору через </a:t>
            </a:r>
            <a:r>
              <a:rPr lang="ru-RU" sz="1200" b="0" i="0" kern="1200" dirty="0" err="1" smtClean="0">
                <a:solidFill>
                  <a:schemeClr val="tx1"/>
                </a:solidFill>
                <a:effectLst/>
                <a:latin typeface="+mn-lt"/>
                <a:ea typeface="+mn-ea"/>
                <a:cs typeface="+mn-cs"/>
              </a:rPr>
              <a:t>BuildContext</a:t>
            </a:r>
            <a:r>
              <a:rPr lang="ru-RU" sz="1200" b="0" i="0" kern="1200" dirty="0" smtClean="0">
                <a:solidFill>
                  <a:schemeClr val="tx1"/>
                </a:solidFill>
                <a:effectLst/>
                <a:latin typeface="+mn-lt"/>
                <a:ea typeface="+mn-ea"/>
                <a:cs typeface="+mn-cs"/>
              </a:rPr>
              <a:t> маршрута и вызовите императивные методы, такие как </a:t>
            </a:r>
            <a:r>
              <a:rPr lang="ru-RU" sz="1200" b="0" i="0" kern="1200" dirty="0" err="1" smtClean="0">
                <a:solidFill>
                  <a:schemeClr val="tx1"/>
                </a:solidFill>
                <a:effectLst/>
                <a:latin typeface="+mn-lt"/>
                <a:ea typeface="+mn-ea"/>
                <a:cs typeface="+mn-cs"/>
              </a:rPr>
              <a:t>push</a:t>
            </a:r>
            <a:r>
              <a:rPr lang="ru-RU" sz="1200" b="0" i="0" kern="1200" dirty="0" smtClean="0">
                <a:solidFill>
                  <a:schemeClr val="tx1"/>
                </a:solidFill>
                <a:effectLst/>
                <a:latin typeface="+mn-lt"/>
                <a:ea typeface="+mn-ea"/>
                <a:cs typeface="+mn-cs"/>
              </a:rPr>
              <a:t>() или </a:t>
            </a:r>
            <a:r>
              <a:rPr lang="ru-RU" sz="1200" b="0" i="0" kern="1200" dirty="0" err="1" smtClean="0">
                <a:solidFill>
                  <a:schemeClr val="tx1"/>
                </a:solidFill>
                <a:effectLst/>
                <a:latin typeface="+mn-lt"/>
                <a:ea typeface="+mn-ea"/>
                <a:cs typeface="+mn-cs"/>
              </a:rPr>
              <a:t>pop</a:t>
            </a:r>
            <a:r>
              <a:rPr lang="ru-RU" sz="1200" b="0" i="0" kern="1200" dirty="0" smtClean="0">
                <a:solidFill>
                  <a:schemeClr val="tx1"/>
                </a:solidFill>
                <a:effectLst/>
                <a:latin typeface="+mn-lt"/>
                <a:ea typeface="+mn-ea"/>
                <a:cs typeface="+mn-cs"/>
              </a:rPr>
              <a:t>():</a:t>
            </a:r>
            <a:endParaRPr lang="ru-RU" dirty="0" smtClean="0"/>
          </a:p>
          <a:p>
            <a:endParaRPr lang="ru-RU" dirty="0" smtClean="0"/>
          </a:p>
          <a:p>
            <a:endParaRPr lang="ru-RU" dirty="0" smtClean="0"/>
          </a:p>
          <a:p>
            <a:r>
              <a:rPr lang="ru-RU" b="1" i="1" dirty="0" smtClean="0"/>
              <a:t>После слайда</a:t>
            </a:r>
          </a:p>
          <a:p>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Поскольку </a:t>
            </a:r>
            <a:r>
              <a:rPr lang="ru-RU" sz="1200" b="0" i="0" kern="1200" dirty="0" err="1" smtClean="0">
                <a:solidFill>
                  <a:schemeClr val="tx1"/>
                </a:solidFill>
                <a:effectLst/>
                <a:latin typeface="+mn-lt"/>
                <a:ea typeface="+mn-ea"/>
                <a:cs typeface="+mn-cs"/>
              </a:rPr>
              <a:t>Navigator</a:t>
            </a:r>
            <a:r>
              <a:rPr lang="ru-RU" sz="1200" b="0" i="0" kern="1200" dirty="0" smtClean="0">
                <a:solidFill>
                  <a:schemeClr val="tx1"/>
                </a:solidFill>
                <a:effectLst/>
                <a:latin typeface="+mn-lt"/>
                <a:ea typeface="+mn-ea"/>
                <a:cs typeface="+mn-cs"/>
              </a:rPr>
              <a:t> хранит стек объектов </a:t>
            </a:r>
            <a:r>
              <a:rPr lang="ru-RU" sz="1200" b="0" i="0" kern="1200" dirty="0" err="1" smtClean="0">
                <a:solidFill>
                  <a:schemeClr val="tx1"/>
                </a:solidFill>
                <a:effectLst/>
                <a:latin typeface="+mn-lt"/>
                <a:ea typeface="+mn-ea"/>
                <a:cs typeface="+mn-cs"/>
              </a:rPr>
              <a:t>Route</a:t>
            </a:r>
            <a:r>
              <a:rPr lang="ru-RU" sz="1200" b="0" i="0" kern="1200" dirty="0" smtClean="0">
                <a:solidFill>
                  <a:schemeClr val="tx1"/>
                </a:solidFill>
                <a:effectLst/>
                <a:latin typeface="+mn-lt"/>
                <a:ea typeface="+mn-ea"/>
                <a:cs typeface="+mn-cs"/>
              </a:rPr>
              <a:t> (представляющий стек истории), метод </a:t>
            </a:r>
            <a:r>
              <a:rPr lang="ru-RU" sz="1200" b="0" i="0" kern="1200" dirty="0" err="1" smtClean="0">
                <a:solidFill>
                  <a:schemeClr val="tx1"/>
                </a:solidFill>
                <a:effectLst/>
                <a:latin typeface="+mn-lt"/>
                <a:ea typeface="+mn-ea"/>
                <a:cs typeface="+mn-cs"/>
              </a:rPr>
              <a:t>push</a:t>
            </a:r>
            <a:r>
              <a:rPr lang="ru-RU" sz="1200" b="0" i="0" kern="1200" dirty="0" smtClean="0">
                <a:solidFill>
                  <a:schemeClr val="tx1"/>
                </a:solidFill>
                <a:effectLst/>
                <a:latin typeface="+mn-lt"/>
                <a:ea typeface="+mn-ea"/>
                <a:cs typeface="+mn-cs"/>
              </a:rPr>
              <a:t>() также использует объект </a:t>
            </a:r>
            <a:r>
              <a:rPr lang="ru-RU" sz="1200" b="0" i="0" kern="1200" dirty="0" err="1" smtClean="0">
                <a:solidFill>
                  <a:schemeClr val="tx1"/>
                </a:solidFill>
                <a:effectLst/>
                <a:latin typeface="+mn-lt"/>
                <a:ea typeface="+mn-ea"/>
                <a:cs typeface="+mn-cs"/>
              </a:rPr>
              <a:t>Route</a:t>
            </a:r>
            <a:r>
              <a:rPr lang="ru-RU" sz="1200" b="0" i="0" kern="1200" dirty="0" smtClean="0">
                <a:solidFill>
                  <a:schemeClr val="tx1"/>
                </a:solidFill>
                <a:effectLst/>
                <a:latin typeface="+mn-lt"/>
                <a:ea typeface="+mn-ea"/>
                <a:cs typeface="+mn-cs"/>
              </a:rPr>
              <a:t>. Объект </a:t>
            </a:r>
            <a:r>
              <a:rPr lang="ru-RU" sz="1200" b="0" i="0" kern="1200" dirty="0" err="1" smtClean="0">
                <a:solidFill>
                  <a:schemeClr val="tx1"/>
                </a:solidFill>
                <a:effectLst/>
                <a:latin typeface="+mn-lt"/>
                <a:ea typeface="+mn-ea"/>
                <a:cs typeface="+mn-cs"/>
              </a:rPr>
              <a:t>MaterialPageRoute</a:t>
            </a:r>
            <a:r>
              <a:rPr lang="ru-RU" sz="1200" b="0" i="0" kern="1200" dirty="0" smtClean="0">
                <a:solidFill>
                  <a:schemeClr val="tx1"/>
                </a:solidFill>
                <a:effectLst/>
                <a:latin typeface="+mn-lt"/>
                <a:ea typeface="+mn-ea"/>
                <a:cs typeface="+mn-cs"/>
              </a:rPr>
              <a:t> является подклассом </a:t>
            </a:r>
            <a:r>
              <a:rPr lang="ru-RU" sz="1200" b="0" i="0" kern="1200" dirty="0" err="1" smtClean="0">
                <a:solidFill>
                  <a:schemeClr val="tx1"/>
                </a:solidFill>
                <a:effectLst/>
                <a:latin typeface="+mn-lt"/>
                <a:ea typeface="+mn-ea"/>
                <a:cs typeface="+mn-cs"/>
              </a:rPr>
              <a:t>Route</a:t>
            </a:r>
            <a:r>
              <a:rPr lang="ru-RU" sz="1200" b="0" i="0" kern="1200" dirty="0" smtClean="0">
                <a:solidFill>
                  <a:schemeClr val="tx1"/>
                </a:solidFill>
                <a:effectLst/>
                <a:latin typeface="+mn-lt"/>
                <a:ea typeface="+mn-ea"/>
                <a:cs typeface="+mn-cs"/>
              </a:rPr>
              <a:t>, который определяет анимацию перехода для </a:t>
            </a:r>
            <a:r>
              <a:rPr lang="ru-RU" sz="1200" b="0" i="0" kern="1200" dirty="0" err="1" smtClean="0">
                <a:solidFill>
                  <a:schemeClr val="tx1"/>
                </a:solidFill>
                <a:effectLst/>
                <a:latin typeface="+mn-lt"/>
                <a:ea typeface="+mn-ea"/>
                <a:cs typeface="+mn-cs"/>
              </a:rPr>
              <a:t>Material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Design</a:t>
            </a:r>
            <a:r>
              <a:rPr lang="ru-RU" sz="1200" b="0" i="0" kern="1200" dirty="0" smtClean="0">
                <a:solidFill>
                  <a:schemeClr val="tx1"/>
                </a:solidFill>
                <a:effectLst/>
                <a:latin typeface="+mn-lt"/>
                <a:ea typeface="+mn-ea"/>
                <a:cs typeface="+mn-cs"/>
              </a:rPr>
              <a:t>. Для получения дополнительных примеров использования навигатора ознакомьтесь с рецептами навигации из кулинарной книги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или посетите документацию </a:t>
            </a:r>
            <a:r>
              <a:rPr lang="ru-RU" sz="1200" b="0" i="0" kern="1200" dirty="0" err="1" smtClean="0">
                <a:solidFill>
                  <a:schemeClr val="tx1"/>
                </a:solidFill>
                <a:effectLst/>
                <a:latin typeface="+mn-lt"/>
                <a:ea typeface="+mn-ea"/>
                <a:cs typeface="+mn-cs"/>
              </a:rPr>
              <a:t>Navigator</a:t>
            </a:r>
            <a:r>
              <a:rPr lang="ru-RU" sz="1200" b="0" i="0" kern="1200" dirty="0" smtClean="0">
                <a:solidFill>
                  <a:schemeClr val="tx1"/>
                </a:solidFill>
                <a:effectLst/>
                <a:latin typeface="+mn-lt"/>
                <a:ea typeface="+mn-ea"/>
                <a:cs typeface="+mn-cs"/>
              </a:rPr>
              <a:t> API.</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smtClean="0">
              <a:solidFill>
                <a:schemeClr val="tx1"/>
              </a:solidFill>
              <a:effectLst/>
              <a:latin typeface="+mn-lt"/>
              <a:ea typeface="+mn-ea"/>
              <a:cs typeface="+mn-cs"/>
            </a:endParaRPr>
          </a:p>
          <a:p>
            <a:r>
              <a:rPr lang="ru-RU" sz="1200" b="0" i="0" kern="1200" dirty="0" err="1" smtClean="0">
                <a:solidFill>
                  <a:schemeClr val="tx1"/>
                </a:solidFill>
                <a:effectLst/>
                <a:latin typeface="+mn-lt"/>
                <a:ea typeface="+mn-ea"/>
                <a:cs typeface="+mn-cs"/>
              </a:rPr>
              <a:t>onPressed</a:t>
            </a:r>
            <a:r>
              <a:rPr lang="ru-RU" sz="1200" b="0" i="0" kern="1200" dirty="0" smtClean="0">
                <a:solidFill>
                  <a:schemeClr val="tx1"/>
                </a:solidFill>
                <a:effectLst/>
                <a:latin typeface="+mn-lt"/>
                <a:ea typeface="+mn-ea"/>
                <a:cs typeface="+mn-cs"/>
              </a:rPr>
              <a:t>: () {...}: Это функция обратного вызова, которая выполняется при нажатии на кнопку.</a:t>
            </a:r>
          </a:p>
          <a:p>
            <a:r>
              <a:rPr lang="ru-RU" sz="1200" b="0" i="0" kern="1200" dirty="0" err="1" smtClean="0">
                <a:solidFill>
                  <a:schemeClr val="tx1"/>
                </a:solidFill>
                <a:effectLst/>
                <a:latin typeface="+mn-lt"/>
                <a:ea typeface="+mn-ea"/>
                <a:cs typeface="+mn-cs"/>
              </a:rPr>
              <a:t>Navigator.of</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context</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push</a:t>
            </a:r>
            <a:r>
              <a:rPr lang="ru-RU" sz="1200" b="0" i="0" kern="1200" dirty="0" smtClean="0">
                <a:solidFill>
                  <a:schemeClr val="tx1"/>
                </a:solidFill>
                <a:effectLst/>
                <a:latin typeface="+mn-lt"/>
                <a:ea typeface="+mn-ea"/>
                <a:cs typeface="+mn-cs"/>
              </a:rPr>
              <a:t>(...): Эта строка кода используется для перехода на новый экран. </a:t>
            </a:r>
            <a:r>
              <a:rPr lang="ru-RU" sz="1200" b="0" i="0" kern="1200" dirty="0" err="1" smtClean="0">
                <a:solidFill>
                  <a:schemeClr val="tx1"/>
                </a:solidFill>
                <a:effectLst/>
                <a:latin typeface="+mn-lt"/>
                <a:ea typeface="+mn-ea"/>
                <a:cs typeface="+mn-cs"/>
              </a:rPr>
              <a:t>Navigator.of</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context</a:t>
            </a:r>
            <a:r>
              <a:rPr lang="ru-RU" sz="1200" b="0" i="0" kern="1200" dirty="0" smtClean="0">
                <a:solidFill>
                  <a:schemeClr val="tx1"/>
                </a:solidFill>
                <a:effectLst/>
                <a:latin typeface="+mn-lt"/>
                <a:ea typeface="+mn-ea"/>
                <a:cs typeface="+mn-cs"/>
              </a:rPr>
              <a:t>) получает навигатор для текущего контекста, и </a:t>
            </a:r>
            <a:r>
              <a:rPr lang="ru-RU" sz="1200" b="0" i="0" kern="1200" dirty="0" err="1" smtClean="0">
                <a:solidFill>
                  <a:schemeClr val="tx1"/>
                </a:solidFill>
                <a:effectLst/>
                <a:latin typeface="+mn-lt"/>
                <a:ea typeface="+mn-ea"/>
                <a:cs typeface="+mn-cs"/>
              </a:rPr>
              <a:t>push</a:t>
            </a:r>
            <a:r>
              <a:rPr lang="ru-RU" sz="1200" b="0" i="0" kern="1200" dirty="0" smtClean="0">
                <a:solidFill>
                  <a:schemeClr val="tx1"/>
                </a:solidFill>
                <a:effectLst/>
                <a:latin typeface="+mn-lt"/>
                <a:ea typeface="+mn-ea"/>
                <a:cs typeface="+mn-cs"/>
              </a:rPr>
              <a:t>(...) используется для добавления нового маршрута в стек навигатора.</a:t>
            </a:r>
          </a:p>
          <a:p>
            <a:r>
              <a:rPr lang="ru-RU" sz="1200" b="0" i="0" kern="1200" dirty="0" err="1" smtClean="0">
                <a:solidFill>
                  <a:schemeClr val="tx1"/>
                </a:solidFill>
                <a:effectLst/>
                <a:latin typeface="+mn-lt"/>
                <a:ea typeface="+mn-ea"/>
                <a:cs typeface="+mn-cs"/>
              </a:rPr>
              <a:t>MaterialPageRoute</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builder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context</a:t>
            </a:r>
            <a:r>
              <a:rPr lang="ru-RU" sz="1200" b="0" i="0" kern="1200" dirty="0" smtClean="0">
                <a:solidFill>
                  <a:schemeClr val="tx1"/>
                </a:solidFill>
                <a:effectLst/>
                <a:latin typeface="+mn-lt"/>
                <a:ea typeface="+mn-ea"/>
                <a:cs typeface="+mn-cs"/>
              </a:rPr>
              <a:t>) =&gt; </a:t>
            </a:r>
            <a:r>
              <a:rPr lang="ru-RU" sz="1200" b="0" i="0" kern="1200" dirty="0" err="1" smtClean="0">
                <a:solidFill>
                  <a:schemeClr val="tx1"/>
                </a:solidFill>
                <a:effectLst/>
                <a:latin typeface="+mn-lt"/>
                <a:ea typeface="+mn-ea"/>
                <a:cs typeface="+mn-cs"/>
              </a:rPr>
              <a:t>const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SongScreen</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song</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song</a:t>
            </a:r>
            <a:r>
              <a:rPr lang="ru-RU" sz="1200" b="0" i="0" kern="1200" dirty="0" smtClean="0">
                <a:solidFill>
                  <a:schemeClr val="tx1"/>
                </a:solidFill>
                <a:effectLst/>
                <a:latin typeface="+mn-lt"/>
                <a:ea typeface="+mn-ea"/>
                <a:cs typeface="+mn-cs"/>
              </a:rPr>
              <a:t>)): Это создает новый маршрут, который строит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SongScreen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SongScreen</a:t>
            </a:r>
            <a:r>
              <a:rPr lang="ru-RU" sz="1200" b="0" i="0" kern="1200" dirty="0" smtClean="0">
                <a:solidFill>
                  <a:schemeClr val="tx1"/>
                </a:solidFill>
                <a:effectLst/>
                <a:latin typeface="+mn-lt"/>
                <a:ea typeface="+mn-ea"/>
                <a:cs typeface="+mn-cs"/>
              </a:rPr>
              <a:t> вероятно является пользовательским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который отображает информацию о песне. Параметр </a:t>
            </a:r>
            <a:r>
              <a:rPr lang="ru-RU" sz="1200" b="0" i="0" kern="1200" dirty="0" err="1" smtClean="0">
                <a:solidFill>
                  <a:schemeClr val="tx1"/>
                </a:solidFill>
                <a:effectLst/>
                <a:latin typeface="+mn-lt"/>
                <a:ea typeface="+mn-ea"/>
                <a:cs typeface="+mn-cs"/>
              </a:rPr>
              <a:t>song</a:t>
            </a:r>
            <a:r>
              <a:rPr lang="ru-RU" sz="1200" b="0" i="0" kern="1200" dirty="0" smtClean="0">
                <a:solidFill>
                  <a:schemeClr val="tx1"/>
                </a:solidFill>
                <a:effectLst/>
                <a:latin typeface="+mn-lt"/>
                <a:ea typeface="+mn-ea"/>
                <a:cs typeface="+mn-cs"/>
              </a:rPr>
              <a:t> передается в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SongScreen</a:t>
            </a:r>
            <a:r>
              <a:rPr lang="ru-RU" sz="1200" b="0" i="0" kern="1200" dirty="0" smtClean="0">
                <a:solidFill>
                  <a:schemeClr val="tx1"/>
                </a:solidFill>
                <a:effectLst/>
                <a:latin typeface="+mn-lt"/>
                <a:ea typeface="+mn-ea"/>
                <a:cs typeface="+mn-cs"/>
              </a:rPr>
              <a:t>, что позволяет ему отображать правильную информацию.</a:t>
            </a:r>
          </a:p>
          <a:p>
            <a:r>
              <a:rPr lang="ru-RU" sz="1200" b="0" i="0" kern="1200" dirty="0" err="1" smtClean="0">
                <a:solidFill>
                  <a:schemeClr val="tx1"/>
                </a:solidFill>
                <a:effectLst/>
                <a:latin typeface="+mn-lt"/>
                <a:ea typeface="+mn-ea"/>
                <a:cs typeface="+mn-cs"/>
              </a:rPr>
              <a:t>child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Text</a:t>
            </a:r>
            <a:r>
              <a:rPr lang="ru-RU" sz="1200" b="0" i="0" kern="1200" dirty="0" smtClean="0">
                <a:solidFill>
                  <a:schemeClr val="tx1"/>
                </a:solidFill>
                <a:effectLst/>
                <a:latin typeface="+mn-lt"/>
                <a:ea typeface="+mn-ea"/>
                <a:cs typeface="+mn-cs"/>
              </a:rPr>
              <a:t>(song.name): Эта строка кода устанавливает текст, который отображается на кнопке. Текст - это название песни.</a:t>
            </a:r>
          </a:p>
          <a:p>
            <a:r>
              <a:rPr lang="ru-RU" sz="1200" b="0" i="0" kern="1200" dirty="0" smtClean="0">
                <a:solidFill>
                  <a:schemeClr val="tx1"/>
                </a:solidFill>
                <a:effectLst/>
                <a:latin typeface="+mn-lt"/>
                <a:ea typeface="+mn-ea"/>
                <a:cs typeface="+mn-cs"/>
              </a:rPr>
              <a:t>В целом, этот код создает кнопку, которая при нажатии переходит на новый экран, на котором отображается информация о песне. Песня, которая отображается, определяется параметром </a:t>
            </a:r>
            <a:r>
              <a:rPr lang="ru-RU" sz="1200" b="0" i="0" kern="1200" dirty="0" err="1" smtClean="0">
                <a:solidFill>
                  <a:schemeClr val="tx1"/>
                </a:solidFill>
                <a:effectLst/>
                <a:latin typeface="+mn-lt"/>
                <a:ea typeface="+mn-ea"/>
                <a:cs typeface="+mn-cs"/>
              </a:rPr>
              <a:t>song</a:t>
            </a:r>
            <a:r>
              <a:rPr lang="ru-RU" sz="1200" b="0" i="0" kern="1200" dirty="0" smtClean="0">
                <a:solidFill>
                  <a:schemeClr val="tx1"/>
                </a:solidFill>
                <a:effectLst/>
                <a:latin typeface="+mn-lt"/>
                <a:ea typeface="+mn-ea"/>
                <a:cs typeface="+mn-cs"/>
              </a:rPr>
              <a:t>, который передается в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SongScreen</a:t>
            </a:r>
            <a:r>
              <a:rPr lang="ru-RU"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3</a:t>
            </a:fld>
            <a:endParaRPr lang="ru-RU"/>
          </a:p>
        </p:txBody>
      </p:sp>
    </p:spTree>
    <p:extLst>
      <p:ext uri="{BB962C8B-B14F-4D97-AF65-F5344CB8AC3E}">
        <p14:creationId xmlns:p14="http://schemas.microsoft.com/office/powerpoint/2010/main" val="272331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Приложения с простой навигацией и требованиями к глубоким ссылкам могут использовать навигатор для навигации и параметр </a:t>
            </a:r>
            <a:r>
              <a:rPr lang="ru-RU" sz="1200" b="0" i="0" kern="1200" dirty="0" err="1" smtClean="0">
                <a:solidFill>
                  <a:schemeClr val="tx1"/>
                </a:solidFill>
                <a:effectLst/>
                <a:latin typeface="+mn-lt"/>
                <a:ea typeface="+mn-ea"/>
                <a:cs typeface="+mn-cs"/>
              </a:rPr>
              <a:t>MaterialApp.routes</a:t>
            </a:r>
            <a:r>
              <a:rPr lang="ru-RU" sz="1200" b="0" i="0" kern="1200" dirty="0" smtClean="0">
                <a:solidFill>
                  <a:schemeClr val="tx1"/>
                </a:solidFill>
                <a:effectLst/>
                <a:latin typeface="+mn-lt"/>
                <a:ea typeface="+mn-ea"/>
                <a:cs typeface="+mn-cs"/>
              </a:rPr>
              <a:t> для глубоких ссылок:</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Указанные здесь маршруты называются именованными маршрутами. Для получения полного примера следуйте рецепту "Навигация по именованным маршрутам" из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Это фрагмент кода, написанный на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 который используется в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для создания мобильных приложений.</a:t>
            </a:r>
          </a:p>
          <a:p>
            <a:r>
              <a:rPr lang="ru-RU" sz="1200" b="0" i="0" kern="1200" dirty="0" smtClean="0">
                <a:solidFill>
                  <a:schemeClr val="tx1"/>
                </a:solidFill>
                <a:effectLst/>
                <a:latin typeface="+mn-lt"/>
                <a:ea typeface="+mn-ea"/>
                <a:cs typeface="+mn-cs"/>
              </a:rPr>
              <a:t>Код является частью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вероятно, корневого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приложения, который обычно является </a:t>
            </a:r>
            <a:r>
              <a:rPr lang="ru-RU" sz="1200" b="0" i="0" kern="1200" dirty="0" err="1" smtClean="0">
                <a:solidFill>
                  <a:schemeClr val="tx1"/>
                </a:solidFill>
                <a:effectLst/>
                <a:latin typeface="+mn-lt"/>
                <a:ea typeface="+mn-ea"/>
                <a:cs typeface="+mn-cs"/>
              </a:rPr>
              <a:t>StatelessWidget</a:t>
            </a:r>
            <a:r>
              <a:rPr lang="ru-RU" sz="1200" b="0" i="0" kern="1200" dirty="0" smtClean="0">
                <a:solidFill>
                  <a:schemeClr val="tx1"/>
                </a:solidFill>
                <a:effectLst/>
                <a:latin typeface="+mn-lt"/>
                <a:ea typeface="+mn-ea"/>
                <a:cs typeface="+mn-cs"/>
              </a:rPr>
              <a:t> или </a:t>
            </a:r>
            <a:r>
              <a:rPr lang="ru-RU" sz="1200" b="0" i="0" kern="1200" dirty="0" err="1" smtClean="0">
                <a:solidFill>
                  <a:schemeClr val="tx1"/>
                </a:solidFill>
                <a:effectLst/>
                <a:latin typeface="+mn-lt"/>
                <a:ea typeface="+mn-ea"/>
                <a:cs typeface="+mn-cs"/>
              </a:rPr>
              <a:t>StatefulWidget</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Вот разбор кода:</a:t>
            </a:r>
          </a:p>
          <a:p>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override</a:t>
            </a:r>
            <a:r>
              <a:rPr lang="ru-RU" sz="1200" b="0" i="0" kern="1200" dirty="0" smtClean="0">
                <a:solidFill>
                  <a:schemeClr val="tx1"/>
                </a:solidFill>
                <a:effectLst/>
                <a:latin typeface="+mn-lt"/>
                <a:ea typeface="+mn-ea"/>
                <a:cs typeface="+mn-cs"/>
              </a:rPr>
              <a:t>: Этот ключевое слово используется для указания, что метод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переопределяется из суперкласса. В этом случае метод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переопределяется из класса </a:t>
            </a:r>
            <a:r>
              <a:rPr lang="ru-RU" sz="1200" b="0" i="0" kern="1200" dirty="0" err="1" smtClean="0">
                <a:solidFill>
                  <a:schemeClr val="tx1"/>
                </a:solidFill>
                <a:effectLst/>
                <a:latin typeface="+mn-lt"/>
                <a:ea typeface="+mn-ea"/>
                <a:cs typeface="+mn-cs"/>
              </a:rPr>
              <a:t>StatelessWidget</a:t>
            </a:r>
            <a:r>
              <a:rPr lang="ru-RU" sz="1200" b="0" i="0" kern="1200" dirty="0" smtClean="0">
                <a:solidFill>
                  <a:schemeClr val="tx1"/>
                </a:solidFill>
                <a:effectLst/>
                <a:latin typeface="+mn-lt"/>
                <a:ea typeface="+mn-ea"/>
                <a:cs typeface="+mn-cs"/>
              </a:rPr>
              <a:t> или </a:t>
            </a:r>
            <a:r>
              <a:rPr lang="ru-RU" sz="1200" b="0" i="0" kern="1200" dirty="0" err="1" smtClean="0">
                <a:solidFill>
                  <a:schemeClr val="tx1"/>
                </a:solidFill>
                <a:effectLst/>
                <a:latin typeface="+mn-lt"/>
                <a:ea typeface="+mn-ea"/>
                <a:cs typeface="+mn-cs"/>
              </a:rPr>
              <a:t>StatefulWidget</a:t>
            </a:r>
            <a:r>
              <a:rPr lang="ru-RU" sz="1200" b="0" i="0" kern="1200" dirty="0" smtClean="0">
                <a:solidFill>
                  <a:schemeClr val="tx1"/>
                </a:solidFill>
                <a:effectLst/>
                <a:latin typeface="+mn-lt"/>
                <a:ea typeface="+mn-ea"/>
                <a:cs typeface="+mn-cs"/>
              </a:rPr>
              <a:t>.</a:t>
            </a:r>
          </a:p>
          <a:p>
            <a:r>
              <a:rPr lang="ru-RU" sz="1200" b="0" i="0" kern="1200" dirty="0" err="1" smtClean="0">
                <a:solidFill>
                  <a:schemeClr val="tx1"/>
                </a:solidFill>
                <a:effectLst/>
                <a:latin typeface="+mn-lt"/>
                <a:ea typeface="+mn-ea"/>
                <a:cs typeface="+mn-cs"/>
              </a:rPr>
              <a:t>Widget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BuildContext</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context</a:t>
            </a:r>
            <a:r>
              <a:rPr lang="ru-RU" sz="1200" b="0" i="0" kern="1200" dirty="0" smtClean="0">
                <a:solidFill>
                  <a:schemeClr val="tx1"/>
                </a:solidFill>
                <a:effectLst/>
                <a:latin typeface="+mn-lt"/>
                <a:ea typeface="+mn-ea"/>
                <a:cs typeface="+mn-cs"/>
              </a:rPr>
              <a:t>) {...}: Это метод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который требуется для всех </a:t>
            </a:r>
            <a:r>
              <a:rPr lang="ru-RU" sz="1200" b="0" i="0" kern="1200" dirty="0" err="1" smtClean="0">
                <a:solidFill>
                  <a:schemeClr val="tx1"/>
                </a:solidFill>
                <a:effectLst/>
                <a:latin typeface="+mn-lt"/>
                <a:ea typeface="+mn-ea"/>
                <a:cs typeface="+mn-cs"/>
              </a:rPr>
              <a:t>виджетов</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Метод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вызывается при каждой необходимости перестройки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например, когда изменяется состояние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Параметр </a:t>
            </a:r>
            <a:r>
              <a:rPr lang="ru-RU" sz="1200" b="0" i="0" kern="1200" dirty="0" err="1" smtClean="0">
                <a:solidFill>
                  <a:schemeClr val="tx1"/>
                </a:solidFill>
                <a:effectLst/>
                <a:latin typeface="+mn-lt"/>
                <a:ea typeface="+mn-ea"/>
                <a:cs typeface="+mn-cs"/>
              </a:rPr>
              <a:t>context</a:t>
            </a:r>
            <a:r>
              <a:rPr lang="ru-RU" sz="1200" b="0" i="0" kern="1200" dirty="0" smtClean="0">
                <a:solidFill>
                  <a:schemeClr val="tx1"/>
                </a:solidFill>
                <a:effectLst/>
                <a:latin typeface="+mn-lt"/>
                <a:ea typeface="+mn-ea"/>
                <a:cs typeface="+mn-cs"/>
              </a:rPr>
              <a:t> является обработчиком местоположения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в дереве </a:t>
            </a:r>
            <a:r>
              <a:rPr lang="ru-RU" sz="1200" b="0" i="0" kern="1200" dirty="0" err="1" smtClean="0">
                <a:solidFill>
                  <a:schemeClr val="tx1"/>
                </a:solidFill>
                <a:effectLst/>
                <a:latin typeface="+mn-lt"/>
                <a:ea typeface="+mn-ea"/>
                <a:cs typeface="+mn-cs"/>
              </a:rPr>
              <a:t>виджетов</a:t>
            </a:r>
            <a:r>
              <a:rPr lang="ru-RU" sz="1200" b="0" i="0" kern="1200" dirty="0" smtClean="0">
                <a:solidFill>
                  <a:schemeClr val="tx1"/>
                </a:solidFill>
                <a:effectLst/>
                <a:latin typeface="+mn-lt"/>
                <a:ea typeface="+mn-ea"/>
                <a:cs typeface="+mn-cs"/>
              </a:rPr>
              <a:t> и используется для доступа к информации о местоположении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и для перехода на другие экраны.</a:t>
            </a:r>
          </a:p>
          <a:p>
            <a:r>
              <a:rPr lang="ru-RU" sz="1200" b="0" i="0" kern="1200" dirty="0" err="1" smtClean="0">
                <a:solidFill>
                  <a:schemeClr val="tx1"/>
                </a:solidFill>
                <a:effectLst/>
                <a:latin typeface="+mn-lt"/>
                <a:ea typeface="+mn-ea"/>
                <a:cs typeface="+mn-cs"/>
              </a:rPr>
              <a:t>return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MaterialApp</a:t>
            </a:r>
            <a:r>
              <a:rPr lang="ru-RU" sz="1200" b="0" i="0" kern="1200" dirty="0" smtClean="0">
                <a:solidFill>
                  <a:schemeClr val="tx1"/>
                </a:solidFill>
                <a:effectLst/>
                <a:latin typeface="+mn-lt"/>
                <a:ea typeface="+mn-ea"/>
                <a:cs typeface="+mn-cs"/>
              </a:rPr>
              <a:t>(...): Эта строка кода возвращает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MaterialApp</a:t>
            </a:r>
            <a:r>
              <a:rPr lang="ru-RU" sz="1200" b="0" i="0" kern="1200" dirty="0" smtClean="0">
                <a:solidFill>
                  <a:schemeClr val="tx1"/>
                </a:solidFill>
                <a:effectLst/>
                <a:latin typeface="+mn-lt"/>
                <a:ea typeface="+mn-ea"/>
                <a:cs typeface="+mn-cs"/>
              </a:rPr>
              <a:t>, который является удобным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который оборачивает ряд </a:t>
            </a:r>
            <a:r>
              <a:rPr lang="ru-RU" sz="1200" b="0" i="0" kern="1200" dirty="0" err="1" smtClean="0">
                <a:solidFill>
                  <a:schemeClr val="tx1"/>
                </a:solidFill>
                <a:effectLst/>
                <a:latin typeface="+mn-lt"/>
                <a:ea typeface="+mn-ea"/>
                <a:cs typeface="+mn-cs"/>
              </a:rPr>
              <a:t>виджетов</a:t>
            </a:r>
            <a:r>
              <a:rPr lang="ru-RU" sz="1200" b="0" i="0" kern="1200" dirty="0" smtClean="0">
                <a:solidFill>
                  <a:schemeClr val="tx1"/>
                </a:solidFill>
                <a:effectLst/>
                <a:latin typeface="+mn-lt"/>
                <a:ea typeface="+mn-ea"/>
                <a:cs typeface="+mn-cs"/>
              </a:rPr>
              <a:t>, которые обычно требуются для приложений, построенных с использованием </a:t>
            </a:r>
            <a:r>
              <a:rPr lang="ru-RU" sz="1200" b="0" i="0" kern="1200" dirty="0" err="1" smtClean="0">
                <a:solidFill>
                  <a:schemeClr val="tx1"/>
                </a:solidFill>
                <a:effectLst/>
                <a:latin typeface="+mn-lt"/>
                <a:ea typeface="+mn-ea"/>
                <a:cs typeface="+mn-cs"/>
              </a:rPr>
              <a:t>Material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Design</a:t>
            </a:r>
            <a:r>
              <a:rPr lang="ru-RU" sz="1200" b="0" i="0" kern="1200" dirty="0" smtClean="0">
                <a:solidFill>
                  <a:schemeClr val="tx1"/>
                </a:solidFill>
                <a:effectLst/>
                <a:latin typeface="+mn-lt"/>
                <a:ea typeface="+mn-ea"/>
                <a:cs typeface="+mn-cs"/>
              </a:rPr>
              <a:t>.</a:t>
            </a:r>
          </a:p>
          <a:p>
            <a:r>
              <a:rPr lang="ru-RU" sz="1200" b="0" i="0" kern="1200" dirty="0" err="1" smtClean="0">
                <a:solidFill>
                  <a:schemeClr val="tx1"/>
                </a:solidFill>
                <a:effectLst/>
                <a:latin typeface="+mn-lt"/>
                <a:ea typeface="+mn-ea"/>
                <a:cs typeface="+mn-cs"/>
              </a:rPr>
              <a:t>routes</a:t>
            </a:r>
            <a:r>
              <a:rPr lang="ru-RU" sz="1200" b="0" i="0" kern="1200" dirty="0" smtClean="0">
                <a:solidFill>
                  <a:schemeClr val="tx1"/>
                </a:solidFill>
                <a:effectLst/>
                <a:latin typeface="+mn-lt"/>
                <a:ea typeface="+mn-ea"/>
                <a:cs typeface="+mn-cs"/>
              </a:rPr>
              <a:t>: {...}: Это карта, которая определяет маршруты для приложения. Ключи карты - это имена маршрутов, а значения - функции, которые возвращают </a:t>
            </a:r>
            <a:r>
              <a:rPr lang="ru-RU" sz="1200" b="0" i="0" kern="1200" dirty="0" err="1" smtClean="0">
                <a:solidFill>
                  <a:schemeClr val="tx1"/>
                </a:solidFill>
                <a:effectLst/>
                <a:latin typeface="+mn-lt"/>
                <a:ea typeface="+mn-ea"/>
                <a:cs typeface="+mn-cs"/>
              </a:rPr>
              <a:t>виджеты</a:t>
            </a:r>
            <a:r>
              <a:rPr lang="ru-RU" sz="1200" b="0" i="0" kern="1200" dirty="0" smtClean="0">
                <a:solidFill>
                  <a:schemeClr val="tx1"/>
                </a:solidFill>
                <a:effectLst/>
                <a:latin typeface="+mn-lt"/>
                <a:ea typeface="+mn-ea"/>
                <a:cs typeface="+mn-cs"/>
              </a:rPr>
              <a:t> для этих маршрутов. В этом случае приложение имеет два маршрута: корневой маршрут ('/'), который возвращает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HomeScreen</a:t>
            </a:r>
            <a:r>
              <a:rPr lang="ru-RU" sz="1200" b="0" i="0" kern="1200" dirty="0" smtClean="0">
                <a:solidFill>
                  <a:schemeClr val="tx1"/>
                </a:solidFill>
                <a:effectLst/>
                <a:latin typeface="+mn-lt"/>
                <a:ea typeface="+mn-ea"/>
                <a:cs typeface="+mn-cs"/>
              </a:rPr>
              <a:t>, и маршрут '/</a:t>
            </a:r>
            <a:r>
              <a:rPr lang="ru-RU" sz="1200" b="0" i="0" kern="1200" dirty="0" err="1" smtClean="0">
                <a:solidFill>
                  <a:schemeClr val="tx1"/>
                </a:solidFill>
                <a:effectLst/>
                <a:latin typeface="+mn-lt"/>
                <a:ea typeface="+mn-ea"/>
                <a:cs typeface="+mn-cs"/>
              </a:rPr>
              <a:t>details</a:t>
            </a:r>
            <a:r>
              <a:rPr lang="ru-RU" sz="1200" b="0" i="0" kern="1200" dirty="0" smtClean="0">
                <a:solidFill>
                  <a:schemeClr val="tx1"/>
                </a:solidFill>
                <a:effectLst/>
                <a:latin typeface="+mn-lt"/>
                <a:ea typeface="+mn-ea"/>
                <a:cs typeface="+mn-cs"/>
              </a:rPr>
              <a:t>', который возвращает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DetailScreen</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В целом, этот код определяет корневой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приложения, который является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MaterialApp</a:t>
            </a:r>
            <a:r>
              <a:rPr lang="ru-RU" sz="1200" b="0" i="0" kern="1200" dirty="0" smtClean="0">
                <a:solidFill>
                  <a:schemeClr val="tx1"/>
                </a:solidFill>
                <a:effectLst/>
                <a:latin typeface="+mn-lt"/>
                <a:ea typeface="+mn-ea"/>
                <a:cs typeface="+mn-cs"/>
              </a:rPr>
              <a:t>, имеющим два маршрута: корневой маршрут ('/') и маршрут '/</a:t>
            </a:r>
            <a:r>
              <a:rPr lang="ru-RU" sz="1200" b="0" i="0" kern="1200" dirty="0" err="1" smtClean="0">
                <a:solidFill>
                  <a:schemeClr val="tx1"/>
                </a:solidFill>
                <a:effectLst/>
                <a:latin typeface="+mn-lt"/>
                <a:ea typeface="+mn-ea"/>
                <a:cs typeface="+mn-cs"/>
              </a:rPr>
              <a:t>details</a:t>
            </a:r>
            <a:r>
              <a:rPr lang="ru-RU" sz="1200" b="0" i="0" kern="1200" dirty="0" smtClean="0">
                <a:solidFill>
                  <a:schemeClr val="tx1"/>
                </a:solidFill>
                <a:effectLst/>
                <a:latin typeface="+mn-lt"/>
                <a:ea typeface="+mn-ea"/>
                <a:cs typeface="+mn-cs"/>
              </a:rPr>
              <a:t>'. Метод </a:t>
            </a:r>
            <a:r>
              <a:rPr lang="ru-RU" sz="1200" b="0" i="0" kern="1200" dirty="0" err="1" smtClean="0">
                <a:solidFill>
                  <a:schemeClr val="tx1"/>
                </a:solidFill>
                <a:effectLst/>
                <a:latin typeface="+mn-lt"/>
                <a:ea typeface="+mn-ea"/>
                <a:cs typeface="+mn-cs"/>
              </a:rPr>
              <a:t>build</a:t>
            </a:r>
            <a:r>
              <a:rPr lang="ru-RU" sz="1200" b="0" i="0" kern="1200" dirty="0" smtClean="0">
                <a:solidFill>
                  <a:schemeClr val="tx1"/>
                </a:solidFill>
                <a:effectLst/>
                <a:latin typeface="+mn-lt"/>
                <a:ea typeface="+mn-ea"/>
                <a:cs typeface="+mn-cs"/>
              </a:rPr>
              <a:t> вызывается при каждой необходимости перестройки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и возвращает соответствующий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для текущего маршрута.</a:t>
            </a:r>
          </a:p>
          <a:p>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4</a:t>
            </a:fld>
            <a:endParaRPr lang="ru-RU"/>
          </a:p>
        </p:txBody>
      </p:sp>
    </p:spTree>
    <p:extLst>
      <p:ext uri="{BB962C8B-B14F-4D97-AF65-F5344CB8AC3E}">
        <p14:creationId xmlns:p14="http://schemas.microsoft.com/office/powerpoint/2010/main" val="1953353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также не поддерживает кнопку назад браузера для приложений, использующих именованные маршруты. По этим причинам мы не рекомендуем использовать именованные маршруты в большинстве приложений.</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5</a:t>
            </a:fld>
            <a:endParaRPr lang="ru-RU"/>
          </a:p>
        </p:txBody>
      </p:sp>
    </p:spTree>
    <p:extLst>
      <p:ext uri="{BB962C8B-B14F-4D97-AF65-F5344CB8AC3E}">
        <p14:creationId xmlns:p14="http://schemas.microsoft.com/office/powerpoint/2010/main" val="382387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использовать маршрутизатор, переключитесь на конструктор маршрутизатора в </a:t>
            </a:r>
            <a:r>
              <a:rPr lang="ru-RU" sz="1200" b="0" i="0" kern="1200" dirty="0" err="1" smtClean="0">
                <a:solidFill>
                  <a:schemeClr val="tx1"/>
                </a:solidFill>
                <a:effectLst/>
                <a:latin typeface="+mn-lt"/>
                <a:ea typeface="+mn-ea"/>
                <a:cs typeface="+mn-cs"/>
              </a:rPr>
              <a:t>MaterialApp</a:t>
            </a:r>
            <a:r>
              <a:rPr lang="ru-RU" sz="1200" b="0" i="0" kern="1200" dirty="0" smtClean="0">
                <a:solidFill>
                  <a:schemeClr val="tx1"/>
                </a:solidFill>
                <a:effectLst/>
                <a:latin typeface="+mn-lt"/>
                <a:ea typeface="+mn-ea"/>
                <a:cs typeface="+mn-cs"/>
              </a:rPr>
              <a:t> или </a:t>
            </a:r>
            <a:r>
              <a:rPr lang="ru-RU" sz="1200" b="0" i="0" kern="1200" dirty="0" err="1" smtClean="0">
                <a:solidFill>
                  <a:schemeClr val="tx1"/>
                </a:solidFill>
                <a:effectLst/>
                <a:latin typeface="+mn-lt"/>
                <a:ea typeface="+mn-ea"/>
                <a:cs typeface="+mn-cs"/>
              </a:rPr>
              <a:t>CupertinoApp</a:t>
            </a:r>
            <a:r>
              <a:rPr lang="ru-RU" sz="1200" b="0" i="0" kern="1200" dirty="0" smtClean="0">
                <a:solidFill>
                  <a:schemeClr val="tx1"/>
                </a:solidFill>
                <a:effectLst/>
                <a:latin typeface="+mn-lt"/>
                <a:ea typeface="+mn-ea"/>
                <a:cs typeface="+mn-cs"/>
              </a:rPr>
              <a:t> и предоставьте ему конфигурацию маршрутизатора. Пакеты маршрутизации, такие как </a:t>
            </a:r>
            <a:r>
              <a:rPr lang="ru-RU" sz="1200" b="0" i="0" kern="1200" dirty="0" err="1" smtClean="0">
                <a:solidFill>
                  <a:schemeClr val="tx1"/>
                </a:solidFill>
                <a:effectLst/>
                <a:latin typeface="+mn-lt"/>
                <a:ea typeface="+mn-ea"/>
                <a:cs typeface="+mn-cs"/>
              </a:rPr>
              <a:t>go_router</a:t>
            </a:r>
            <a:r>
              <a:rPr lang="ru-RU" sz="1200" b="0" i="0" kern="1200" dirty="0" smtClean="0">
                <a:solidFill>
                  <a:schemeClr val="tx1"/>
                </a:solidFill>
                <a:effectLst/>
                <a:latin typeface="+mn-lt"/>
                <a:ea typeface="+mn-ea"/>
                <a:cs typeface="+mn-cs"/>
              </a:rPr>
              <a:t>, обычно предоставляют конфигурацию для вас. </a:t>
            </a:r>
            <a:r>
              <a:rPr lang="ru-RU" sz="1200" b="0" i="0" kern="1200" smtClean="0">
                <a:solidFill>
                  <a:schemeClr val="tx1"/>
                </a:solidFill>
                <a:effectLst/>
                <a:latin typeface="+mn-lt"/>
                <a:ea typeface="+mn-ea"/>
                <a:cs typeface="+mn-cs"/>
              </a:rPr>
              <a:t>Например :</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6</a:t>
            </a:fld>
            <a:endParaRPr lang="ru-RU"/>
          </a:p>
        </p:txBody>
      </p:sp>
    </p:spTree>
    <p:extLst>
      <p:ext uri="{BB962C8B-B14F-4D97-AF65-F5344CB8AC3E}">
        <p14:creationId xmlns:p14="http://schemas.microsoft.com/office/powerpoint/2010/main" val="3245551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Поскольку пакеты, подобные </a:t>
            </a:r>
            <a:r>
              <a:rPr lang="ru-RU" sz="1200" b="0" i="0" kern="1200" dirty="0" err="1" smtClean="0">
                <a:solidFill>
                  <a:schemeClr val="tx1"/>
                </a:solidFill>
                <a:effectLst/>
                <a:latin typeface="+mn-lt"/>
                <a:ea typeface="+mn-ea"/>
                <a:cs typeface="+mn-cs"/>
              </a:rPr>
              <a:t>go_router</a:t>
            </a:r>
            <a:r>
              <a:rPr lang="ru-RU" sz="1200" b="0" i="0" kern="1200" dirty="0" smtClean="0">
                <a:solidFill>
                  <a:schemeClr val="tx1"/>
                </a:solidFill>
                <a:effectLst/>
                <a:latin typeface="+mn-lt"/>
                <a:ea typeface="+mn-ea"/>
                <a:cs typeface="+mn-cs"/>
              </a:rPr>
              <a:t>, являются декларативными, они всегда будут отображать один и тот же экран (ы) при получении глубокой ссылки.</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Примечание для продвинутых разработчиков: Если вы предпочитаете не использовать пакет маршрутизации и хотели бы получить полный контроль над навигацией и маршрутизацией в своем приложении, переопределите </a:t>
            </a:r>
            <a:r>
              <a:rPr lang="ru-RU" sz="1200" b="0" i="0" kern="1200" dirty="0" err="1" smtClean="0">
                <a:solidFill>
                  <a:schemeClr val="tx1"/>
                </a:solidFill>
                <a:effectLst/>
                <a:latin typeface="+mn-lt"/>
                <a:ea typeface="+mn-ea"/>
                <a:cs typeface="+mn-cs"/>
              </a:rPr>
              <a:t>RouteInformationParser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RouterDelegate</a:t>
            </a:r>
            <a:r>
              <a:rPr lang="ru-RU" sz="1200" b="0" i="0" kern="1200" dirty="0" smtClean="0">
                <a:solidFill>
                  <a:schemeClr val="tx1"/>
                </a:solidFill>
                <a:effectLst/>
                <a:latin typeface="+mn-lt"/>
                <a:ea typeface="+mn-ea"/>
                <a:cs typeface="+mn-cs"/>
              </a:rPr>
              <a:t>. Когда состояние в вашем приложении меняется, вы можете точно управлять стеком экранов, предоставляя список объектов страницы с помощью параметра </a:t>
            </a:r>
            <a:r>
              <a:rPr lang="ru-RU" sz="1200" b="0" i="0" kern="1200" dirty="0" err="1" smtClean="0">
                <a:solidFill>
                  <a:schemeClr val="tx1"/>
                </a:solidFill>
                <a:effectLst/>
                <a:latin typeface="+mn-lt"/>
                <a:ea typeface="+mn-ea"/>
                <a:cs typeface="+mn-cs"/>
              </a:rPr>
              <a:t>Navigator.pages</a:t>
            </a:r>
            <a:r>
              <a:rPr lang="ru-RU" sz="1200" b="0" i="0" kern="1200" dirty="0" smtClean="0">
                <a:solidFill>
                  <a:schemeClr val="tx1"/>
                </a:solidFill>
                <a:effectLst/>
                <a:latin typeface="+mn-lt"/>
                <a:ea typeface="+mn-ea"/>
                <a:cs typeface="+mn-cs"/>
              </a:rPr>
              <a:t>. Более подробную информацию смотрите в документации </a:t>
            </a:r>
            <a:r>
              <a:rPr lang="ru-RU" sz="1200" b="0" i="0" kern="1200" dirty="0" err="1" smtClean="0">
                <a:solidFill>
                  <a:schemeClr val="tx1"/>
                </a:solidFill>
                <a:effectLst/>
                <a:latin typeface="+mn-lt"/>
                <a:ea typeface="+mn-ea"/>
                <a:cs typeface="+mn-cs"/>
              </a:rPr>
              <a:t>Router</a:t>
            </a:r>
            <a:r>
              <a:rPr lang="ru-RU" sz="1200" b="0" i="0" kern="1200" dirty="0" smtClean="0">
                <a:solidFill>
                  <a:schemeClr val="tx1"/>
                </a:solidFill>
                <a:effectLst/>
                <a:latin typeface="+mn-lt"/>
                <a:ea typeface="+mn-ea"/>
                <a:cs typeface="+mn-cs"/>
              </a:rPr>
              <a:t> API.</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Код создает экземпляр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MaterialApp</a:t>
            </a:r>
            <a:r>
              <a:rPr lang="ru-RU" sz="1200" b="0" i="0" kern="1200" dirty="0" smtClean="0">
                <a:solidFill>
                  <a:schemeClr val="tx1"/>
                </a:solidFill>
                <a:effectLst/>
                <a:latin typeface="+mn-lt"/>
                <a:ea typeface="+mn-ea"/>
                <a:cs typeface="+mn-cs"/>
              </a:rPr>
              <a:t> с использованием конструктора </a:t>
            </a:r>
            <a:r>
              <a:rPr lang="ru-RU" sz="1200" b="0" i="0" kern="1200" dirty="0" err="1" smtClean="0">
                <a:solidFill>
                  <a:schemeClr val="tx1"/>
                </a:solidFill>
                <a:effectLst/>
                <a:latin typeface="+mn-lt"/>
                <a:ea typeface="+mn-ea"/>
                <a:cs typeface="+mn-cs"/>
              </a:rPr>
              <a:t>MaterialApp.router</a:t>
            </a:r>
            <a:r>
              <a:rPr lang="ru-RU" sz="1200" b="0" i="0" kern="1200" dirty="0" smtClean="0">
                <a:solidFill>
                  <a:schemeClr val="tx1"/>
                </a:solidFill>
                <a:effectLst/>
                <a:latin typeface="+mn-lt"/>
                <a:ea typeface="+mn-ea"/>
                <a:cs typeface="+mn-cs"/>
              </a:rPr>
              <a:t>(), который принимает экземпляр класса </a:t>
            </a:r>
            <a:r>
              <a:rPr lang="ru-RU" sz="1200" b="0" i="0" kern="1200" dirty="0" err="1" smtClean="0">
                <a:solidFill>
                  <a:schemeClr val="tx1"/>
                </a:solidFill>
                <a:effectLst/>
                <a:latin typeface="+mn-lt"/>
                <a:ea typeface="+mn-ea"/>
                <a:cs typeface="+mn-cs"/>
              </a:rPr>
              <a:t>GoRouter</a:t>
            </a:r>
            <a:r>
              <a:rPr lang="ru-RU" sz="1200" b="0" i="0" kern="1200" dirty="0" smtClean="0">
                <a:solidFill>
                  <a:schemeClr val="tx1"/>
                </a:solidFill>
                <a:effectLst/>
                <a:latin typeface="+mn-lt"/>
                <a:ea typeface="+mn-ea"/>
                <a:cs typeface="+mn-cs"/>
              </a:rPr>
              <a:t> в качестве аргумента </a:t>
            </a:r>
            <a:r>
              <a:rPr lang="ru-RU" sz="1200" b="0" i="0" kern="1200" dirty="0" err="1" smtClean="0">
                <a:solidFill>
                  <a:schemeClr val="tx1"/>
                </a:solidFill>
                <a:effectLst/>
                <a:latin typeface="+mn-lt"/>
                <a:ea typeface="+mn-ea"/>
                <a:cs typeface="+mn-cs"/>
              </a:rPr>
              <a:t>routerConfig</a:t>
            </a:r>
            <a:r>
              <a:rPr lang="ru-RU" sz="1200" b="0" i="0" kern="1200" dirty="0" smtClean="0">
                <a:solidFill>
                  <a:schemeClr val="tx1"/>
                </a:solidFill>
                <a:effectLst/>
                <a:latin typeface="+mn-lt"/>
                <a:ea typeface="+mn-ea"/>
                <a:cs typeface="+mn-cs"/>
              </a:rPr>
              <a:t>.</a:t>
            </a:r>
          </a:p>
          <a:p>
            <a:r>
              <a:rPr lang="ru-RU" sz="1200" b="0" i="0" kern="1200" dirty="0" err="1" smtClean="0">
                <a:solidFill>
                  <a:schemeClr val="tx1"/>
                </a:solidFill>
                <a:effectLst/>
                <a:latin typeface="+mn-lt"/>
                <a:ea typeface="+mn-ea"/>
                <a:cs typeface="+mn-cs"/>
              </a:rPr>
              <a:t>GoRouter</a:t>
            </a:r>
            <a:r>
              <a:rPr lang="ru-RU" sz="1200" b="0" i="0" kern="1200" dirty="0" smtClean="0">
                <a:solidFill>
                  <a:schemeClr val="tx1"/>
                </a:solidFill>
                <a:effectLst/>
                <a:latin typeface="+mn-lt"/>
                <a:ea typeface="+mn-ea"/>
                <a:cs typeface="+mn-cs"/>
              </a:rPr>
              <a:t> - это пакет для навигации, который предоставляет более гибкий и мощный способ навигации по приложению по сравнению с встроенным навигатором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Он позволяет определять маршруты с помощью строк пути, а также передавать параметры в маршруты и обрабатывать их внутри </a:t>
            </a:r>
            <a:r>
              <a:rPr lang="ru-RU" sz="1200" b="0" i="0" kern="1200" dirty="0" err="1" smtClean="0">
                <a:solidFill>
                  <a:schemeClr val="tx1"/>
                </a:solidFill>
                <a:effectLst/>
                <a:latin typeface="+mn-lt"/>
                <a:ea typeface="+mn-ea"/>
                <a:cs typeface="+mn-cs"/>
              </a:rPr>
              <a:t>виджетов</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В данном случае, </a:t>
            </a:r>
            <a:r>
              <a:rPr lang="ru-RU" sz="1200" b="0" i="0" kern="1200" dirty="0" err="1" smtClean="0">
                <a:solidFill>
                  <a:schemeClr val="tx1"/>
                </a:solidFill>
                <a:effectLst/>
                <a:latin typeface="+mn-lt"/>
                <a:ea typeface="+mn-ea"/>
                <a:cs typeface="+mn-cs"/>
              </a:rPr>
              <a:t>GoRouter</a:t>
            </a:r>
            <a:r>
              <a:rPr lang="ru-RU" sz="1200" b="0" i="0" kern="1200" dirty="0" smtClean="0">
                <a:solidFill>
                  <a:schemeClr val="tx1"/>
                </a:solidFill>
                <a:effectLst/>
                <a:latin typeface="+mn-lt"/>
                <a:ea typeface="+mn-ea"/>
                <a:cs typeface="+mn-cs"/>
              </a:rPr>
              <a:t> используется для настройки навигации в приложении. Конфигурация маршрутов и другие параметры навигации определяются внутри экземпляра </a:t>
            </a:r>
            <a:r>
              <a:rPr lang="ru-RU" sz="1200" b="0" i="0" kern="1200" dirty="0" err="1" smtClean="0">
                <a:solidFill>
                  <a:schemeClr val="tx1"/>
                </a:solidFill>
                <a:effectLst/>
                <a:latin typeface="+mn-lt"/>
                <a:ea typeface="+mn-ea"/>
                <a:cs typeface="+mn-cs"/>
              </a:rPr>
              <a:t>GoRouter</a:t>
            </a:r>
            <a:r>
              <a:rPr lang="ru-RU" sz="1200" b="0" i="0" kern="1200" dirty="0" smtClean="0">
                <a:solidFill>
                  <a:schemeClr val="tx1"/>
                </a:solidFill>
                <a:effectLst/>
                <a:latin typeface="+mn-lt"/>
                <a:ea typeface="+mn-ea"/>
                <a:cs typeface="+mn-cs"/>
              </a:rPr>
              <a:t>, который передается в качестве аргумента </a:t>
            </a:r>
            <a:r>
              <a:rPr lang="ru-RU" sz="1200" b="0" i="0" kern="1200" dirty="0" err="1" smtClean="0">
                <a:solidFill>
                  <a:schemeClr val="tx1"/>
                </a:solidFill>
                <a:effectLst/>
                <a:latin typeface="+mn-lt"/>
                <a:ea typeface="+mn-ea"/>
                <a:cs typeface="+mn-cs"/>
              </a:rPr>
              <a:t>routerConfig</a:t>
            </a:r>
            <a:r>
              <a:rPr lang="ru-RU" sz="1200" b="0" i="0" kern="1200" dirty="0" smtClean="0">
                <a:solidFill>
                  <a:schemeClr val="tx1"/>
                </a:solidFill>
                <a:effectLst/>
                <a:latin typeface="+mn-lt"/>
                <a:ea typeface="+mn-ea"/>
                <a:cs typeface="+mn-cs"/>
              </a:rPr>
              <a:t> в конструктор </a:t>
            </a:r>
            <a:r>
              <a:rPr lang="ru-RU" sz="1200" b="0" i="0" kern="1200" dirty="0" err="1" smtClean="0">
                <a:solidFill>
                  <a:schemeClr val="tx1"/>
                </a:solidFill>
                <a:effectLst/>
                <a:latin typeface="+mn-lt"/>
                <a:ea typeface="+mn-ea"/>
                <a:cs typeface="+mn-cs"/>
              </a:rPr>
              <a:t>MaterialApp.router</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В целом, этот код создает экземпляр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MaterialApp</a:t>
            </a:r>
            <a:r>
              <a:rPr lang="ru-RU" sz="1200" b="0" i="0" kern="1200" dirty="0" smtClean="0">
                <a:solidFill>
                  <a:schemeClr val="tx1"/>
                </a:solidFill>
                <a:effectLst/>
                <a:latin typeface="+mn-lt"/>
                <a:ea typeface="+mn-ea"/>
                <a:cs typeface="+mn-cs"/>
              </a:rPr>
              <a:t> с настроенным экземпляром </a:t>
            </a:r>
            <a:r>
              <a:rPr lang="ru-RU" sz="1200" b="0" i="0" kern="1200" dirty="0" err="1" smtClean="0">
                <a:solidFill>
                  <a:schemeClr val="tx1"/>
                </a:solidFill>
                <a:effectLst/>
                <a:latin typeface="+mn-lt"/>
                <a:ea typeface="+mn-ea"/>
                <a:cs typeface="+mn-cs"/>
              </a:rPr>
              <a:t>GoRouter</a:t>
            </a:r>
            <a:r>
              <a:rPr lang="ru-RU" sz="1200" b="0" i="0" kern="1200" dirty="0" smtClean="0">
                <a:solidFill>
                  <a:schemeClr val="tx1"/>
                </a:solidFill>
                <a:effectLst/>
                <a:latin typeface="+mn-lt"/>
                <a:ea typeface="+mn-ea"/>
                <a:cs typeface="+mn-cs"/>
              </a:rPr>
              <a:t> для управления навигацией по приложению.</a:t>
            </a:r>
          </a:p>
          <a:p>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7</a:t>
            </a:fld>
            <a:endParaRPr lang="ru-RU"/>
          </a:p>
        </p:txBody>
      </p:sp>
    </p:spTree>
    <p:extLst>
      <p:ext uri="{BB962C8B-B14F-4D97-AF65-F5344CB8AC3E}">
        <p14:creationId xmlns:p14="http://schemas.microsoft.com/office/powerpoint/2010/main" val="289164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Когда вы перемещаетесь с помощью маршрутизатора или пакета декларативной маршрутизации, каждый маршрут в навигаторе возвращает</a:t>
            </a:r>
            <a:r>
              <a:rPr lang="ru-RU" sz="1200" b="0" i="0" kern="1200" baseline="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страницами, что означает, что он был создан со страницы с использованием аргумента </a:t>
            </a:r>
            <a:r>
              <a:rPr lang="ru-RU" sz="1200" b="0" i="0" kern="1200" dirty="0" err="1" smtClean="0">
                <a:solidFill>
                  <a:schemeClr val="tx1"/>
                </a:solidFill>
                <a:effectLst/>
                <a:latin typeface="+mn-lt"/>
                <a:ea typeface="+mn-ea"/>
                <a:cs typeface="+mn-cs"/>
              </a:rPr>
              <a:t>pages</a:t>
            </a:r>
            <a:r>
              <a:rPr lang="ru-RU" sz="1200" b="0" i="0" kern="1200" dirty="0" smtClean="0">
                <a:solidFill>
                  <a:schemeClr val="tx1"/>
                </a:solidFill>
                <a:effectLst/>
                <a:latin typeface="+mn-lt"/>
                <a:ea typeface="+mn-ea"/>
                <a:cs typeface="+mn-cs"/>
              </a:rPr>
              <a:t> в конструкторе </a:t>
            </a:r>
            <a:r>
              <a:rPr lang="ru-RU" sz="1200" b="0" i="0" kern="1200" dirty="0" err="1" smtClean="0">
                <a:solidFill>
                  <a:schemeClr val="tx1"/>
                </a:solidFill>
                <a:effectLst/>
                <a:latin typeface="+mn-lt"/>
                <a:ea typeface="+mn-ea"/>
                <a:cs typeface="+mn-cs"/>
              </a:rPr>
              <a:t>Navigator</a:t>
            </a:r>
            <a:r>
              <a:rPr lang="ru-RU" sz="1200" b="0" i="0" kern="1200" dirty="0" smtClean="0">
                <a:solidFill>
                  <a:schemeClr val="tx1"/>
                </a:solidFill>
                <a:effectLst/>
                <a:latin typeface="+mn-lt"/>
                <a:ea typeface="+mn-ea"/>
                <a:cs typeface="+mn-cs"/>
              </a:rPr>
              <a:t>. И наоборот, любой маршрут, созданный вызовом </a:t>
            </a:r>
            <a:r>
              <a:rPr lang="ru-RU" sz="1200" b="0" i="0" kern="1200" dirty="0" err="1" smtClean="0">
                <a:solidFill>
                  <a:schemeClr val="tx1"/>
                </a:solidFill>
                <a:effectLst/>
                <a:latin typeface="+mn-lt"/>
                <a:ea typeface="+mn-ea"/>
                <a:cs typeface="+mn-cs"/>
              </a:rPr>
              <a:t>Navigator.push</a:t>
            </a:r>
            <a:r>
              <a:rPr lang="ru-RU" sz="1200" b="0" i="0" kern="1200" dirty="0" smtClean="0">
                <a:solidFill>
                  <a:schemeClr val="tx1"/>
                </a:solidFill>
                <a:effectLst/>
                <a:latin typeface="+mn-lt"/>
                <a:ea typeface="+mn-ea"/>
                <a:cs typeface="+mn-cs"/>
              </a:rPr>
              <a:t> или </a:t>
            </a:r>
            <a:r>
              <a:rPr lang="ru-RU" sz="1200" b="0" i="0" kern="1200" dirty="0" err="1" smtClean="0">
                <a:solidFill>
                  <a:schemeClr val="tx1"/>
                </a:solidFill>
                <a:effectLst/>
                <a:latin typeface="+mn-lt"/>
                <a:ea typeface="+mn-ea"/>
                <a:cs typeface="+mn-cs"/>
              </a:rPr>
              <a:t>ShowDialog</a:t>
            </a:r>
            <a:r>
              <a:rPr lang="ru-RU" sz="1200" b="0" i="0" kern="1200" dirty="0" smtClean="0">
                <a:solidFill>
                  <a:schemeClr val="tx1"/>
                </a:solidFill>
                <a:effectLst/>
                <a:latin typeface="+mn-lt"/>
                <a:ea typeface="+mn-ea"/>
                <a:cs typeface="+mn-cs"/>
              </a:rPr>
              <a:t>, добавит в навигатор маршрут без страниц. Если вы используете пакет маршрутизации, маршруты с постраничной поддержкой всегда доступны для глубокой привязки, в то время как маршруты без страниц - нет.</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Когда маршрут с поддержкой страниц удаляется из навигатора, все маршруты без страниц после него также удаляются. Например, если переход по глубокой ссылке осуществляется путем удаления из навигатора маршрута с привязкой к странице, все последующие маршруты без страниц (вплоть до следующего маршрута с привязкой к странице) также удаляются.</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8</a:t>
            </a:fld>
            <a:endParaRPr lang="ru-RU"/>
          </a:p>
        </p:txBody>
      </p:sp>
    </p:spTree>
    <p:extLst>
      <p:ext uri="{BB962C8B-B14F-4D97-AF65-F5344CB8AC3E}">
        <p14:creationId xmlns:p14="http://schemas.microsoft.com/office/powerpoint/2010/main" val="250268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Нажатие кнопки "Назад" использует обратную хронологическую навигацию, что означает, что пользователь переходит к ранее посещенному местоположению, которое было показано с помощью маршрутизатора. Это означает, что если пользователь открывает страницу в навигаторе, а затем нажимает кнопку "Назад в браузере", предыдущая страница возвращается в стек.</a:t>
            </a:r>
            <a:endParaRPr lang="en-US" dirty="0"/>
          </a:p>
        </p:txBody>
      </p:sp>
      <p:sp>
        <p:nvSpPr>
          <p:cNvPr id="4" name="Номер слайда 3"/>
          <p:cNvSpPr>
            <a:spLocks noGrp="1"/>
          </p:cNvSpPr>
          <p:nvPr>
            <p:ph type="sldNum" sz="quarter" idx="10"/>
          </p:nvPr>
        </p:nvSpPr>
        <p:spPr/>
        <p:txBody>
          <a:bodyPr/>
          <a:lstStyle/>
          <a:p>
            <a:fld id="{2FC3F52B-58C5-4B98-8249-6754AFF64931}" type="slidenum">
              <a:rPr lang="ru-RU" smtClean="0"/>
              <a:t>9</a:t>
            </a:fld>
            <a:endParaRPr lang="ru-RU"/>
          </a:p>
        </p:txBody>
      </p:sp>
    </p:spTree>
    <p:extLst>
      <p:ext uri="{BB962C8B-B14F-4D97-AF65-F5344CB8AC3E}">
        <p14:creationId xmlns:p14="http://schemas.microsoft.com/office/powerpoint/2010/main" val="24756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683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943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2294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03684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61BEF0D-F0BB-DE4B-95CE-6DB70DBA9567}"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473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6910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7070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9293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1/17/2025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5219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1/17/2025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5742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smtClean="0"/>
              <a:pPr/>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0760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1/17/2025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669617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1.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49.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26.xml"/><Relationship Id="rId9"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api.flutter.dev/flutter/widgets/ModalRoute-clas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Navigation</a:t>
            </a:r>
            <a:endParaRPr lang="ru-RU" dirty="0"/>
          </a:p>
        </p:txBody>
      </p:sp>
      <p:sp>
        <p:nvSpPr>
          <p:cNvPr id="3" name="Подзаголовок 2"/>
          <p:cNvSpPr>
            <a:spLocks noGrp="1"/>
          </p:cNvSpPr>
          <p:nvPr>
            <p:ph type="subTitle" idx="1"/>
          </p:nvPr>
        </p:nvSpPr>
        <p:spPr/>
        <p:txBody>
          <a:bodyPr/>
          <a:lstStyle/>
          <a:p>
            <a:endParaRPr lang="ru-RU" dirty="0"/>
          </a:p>
        </p:txBody>
      </p:sp>
    </p:spTree>
    <p:extLst>
      <p:ext uri="{BB962C8B-B14F-4D97-AF65-F5344CB8AC3E}">
        <p14:creationId xmlns:p14="http://schemas.microsoft.com/office/powerpoint/2010/main" val="1007777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Работа с </a:t>
            </a:r>
            <a:r>
              <a:rPr lang="ru-RU" dirty="0" err="1" smtClean="0"/>
              <a:t>владками</a:t>
            </a:r>
            <a:endParaRPr lang="en-US" dirty="0"/>
          </a:p>
        </p:txBody>
      </p:sp>
      <p:sp>
        <p:nvSpPr>
          <p:cNvPr id="3" name="Объект 2"/>
          <p:cNvSpPr>
            <a:spLocks noGrp="1"/>
          </p:cNvSpPr>
          <p:nvPr>
            <p:ph idx="1"/>
          </p:nvPr>
        </p:nvSpPr>
        <p:spPr/>
        <p:txBody>
          <a:bodyPr>
            <a:normAutofit/>
          </a:bodyPr>
          <a:lstStyle/>
          <a:p>
            <a:r>
              <a:rPr lang="ru-RU" sz="2800" dirty="0" smtClean="0"/>
              <a:t>Для создании приложения с вкладками должны быть выполнены следующие действия</a:t>
            </a:r>
            <a:r>
              <a:rPr lang="ru-RU" sz="2800" dirty="0"/>
              <a:t/>
            </a:r>
            <a:br>
              <a:rPr lang="ru-RU" sz="2800" dirty="0"/>
            </a:br>
            <a:r>
              <a:rPr lang="ru-RU" sz="2800" dirty="0"/>
              <a:t/>
            </a:r>
            <a:br>
              <a:rPr lang="ru-RU" sz="2800" dirty="0"/>
            </a:br>
            <a:r>
              <a:rPr lang="ru-RU" sz="2800" dirty="0"/>
              <a:t>Создайте </a:t>
            </a:r>
            <a:r>
              <a:rPr lang="ru-RU" sz="2800" dirty="0" err="1"/>
              <a:t>TabController</a:t>
            </a:r>
            <a:r>
              <a:rPr lang="ru-RU" sz="2800" dirty="0"/>
              <a:t>.</a:t>
            </a:r>
            <a:br>
              <a:rPr lang="ru-RU" sz="2800" dirty="0"/>
            </a:br>
            <a:r>
              <a:rPr lang="ru-RU" sz="2800" dirty="0"/>
              <a:t>Создайте вкладки.</a:t>
            </a:r>
            <a:br>
              <a:rPr lang="ru-RU" sz="2800" dirty="0"/>
            </a:br>
            <a:r>
              <a:rPr lang="ru-RU" sz="2800" dirty="0"/>
              <a:t>Создайте содержимое для каждой вкладки.</a:t>
            </a:r>
            <a:endParaRPr lang="en-US" sz="2800" dirty="0"/>
          </a:p>
        </p:txBody>
      </p:sp>
    </p:spTree>
    <p:extLst>
      <p:ext uri="{BB962C8B-B14F-4D97-AF65-F5344CB8AC3E}">
        <p14:creationId xmlns:p14="http://schemas.microsoft.com/office/powerpoint/2010/main" val="23502921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Создание </a:t>
            </a:r>
            <a:r>
              <a:rPr lang="en-US" dirty="0" err="1"/>
              <a:t>TabController</a:t>
            </a:r>
            <a:endParaRPr lang="en-US" dirty="0"/>
          </a:p>
        </p:txBody>
      </p:sp>
      <p:sp>
        <p:nvSpPr>
          <p:cNvPr id="3" name="Объект 2"/>
          <p:cNvSpPr>
            <a:spLocks noGrp="1"/>
          </p:cNvSpPr>
          <p:nvPr>
            <p:ph idx="1"/>
          </p:nvPr>
        </p:nvSpPr>
        <p:spPr/>
        <p:txBody>
          <a:bodyPr/>
          <a:lstStyle/>
          <a:p>
            <a:r>
              <a:rPr lang="en-US" dirty="0"/>
              <a:t>return </a:t>
            </a:r>
            <a:r>
              <a:rPr lang="en-US" dirty="0" err="1"/>
              <a:t>MaterialApp</a:t>
            </a:r>
            <a:r>
              <a:rPr lang="en-US" dirty="0"/>
              <a:t>(</a:t>
            </a:r>
          </a:p>
          <a:p>
            <a:r>
              <a:rPr lang="en-US" dirty="0"/>
              <a:t>  home: </a:t>
            </a:r>
            <a:r>
              <a:rPr lang="en-US" dirty="0" err="1"/>
              <a:t>DefaultTabController</a:t>
            </a:r>
            <a:r>
              <a:rPr lang="en-US" dirty="0"/>
              <a:t>(</a:t>
            </a:r>
          </a:p>
          <a:p>
            <a:r>
              <a:rPr lang="en-US" dirty="0"/>
              <a:t>    length: 3,</a:t>
            </a:r>
          </a:p>
          <a:p>
            <a:r>
              <a:rPr lang="en-US" dirty="0"/>
              <a:t>    child: Scaffold(),</a:t>
            </a:r>
          </a:p>
          <a:p>
            <a:r>
              <a:rPr lang="en-US" dirty="0"/>
              <a:t>  ),</a:t>
            </a:r>
          </a:p>
          <a:p>
            <a:r>
              <a:rPr lang="en-US" dirty="0"/>
              <a:t>);</a:t>
            </a:r>
          </a:p>
        </p:txBody>
      </p:sp>
    </p:spTree>
    <p:extLst>
      <p:ext uri="{BB962C8B-B14F-4D97-AF65-F5344CB8AC3E}">
        <p14:creationId xmlns:p14="http://schemas.microsoft.com/office/powerpoint/2010/main" val="21896767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Создание вкладок.</a:t>
            </a:r>
            <a:endParaRPr lang="en-US" dirty="0"/>
          </a:p>
        </p:txBody>
      </p:sp>
      <p:sp>
        <p:nvSpPr>
          <p:cNvPr id="3" name="Объект 2"/>
          <p:cNvSpPr>
            <a:spLocks noGrp="1"/>
          </p:cNvSpPr>
          <p:nvPr>
            <p:ph idx="1"/>
          </p:nvPr>
        </p:nvSpPr>
        <p:spPr/>
        <p:txBody>
          <a:bodyPr>
            <a:normAutofit fontScale="92500" lnSpcReduction="10000"/>
          </a:bodyPr>
          <a:lstStyle/>
          <a:p>
            <a:r>
              <a:rPr lang="en-US" dirty="0"/>
              <a:t>return </a:t>
            </a:r>
            <a:r>
              <a:rPr lang="en-US" dirty="0" err="1"/>
              <a:t>MaterialApp</a:t>
            </a:r>
            <a:r>
              <a:rPr lang="en-US" dirty="0"/>
              <a:t>(</a:t>
            </a:r>
          </a:p>
          <a:p>
            <a:r>
              <a:rPr lang="en-US" dirty="0"/>
              <a:t>  home: </a:t>
            </a:r>
            <a:r>
              <a:rPr lang="en-US" dirty="0" err="1"/>
              <a:t>DefaultTabController</a:t>
            </a:r>
            <a:r>
              <a:rPr lang="en-US" dirty="0"/>
              <a:t>(</a:t>
            </a:r>
          </a:p>
          <a:p>
            <a:r>
              <a:rPr lang="en-US" dirty="0"/>
              <a:t>    length: 3,</a:t>
            </a:r>
          </a:p>
          <a:p>
            <a:r>
              <a:rPr lang="en-US" dirty="0"/>
              <a:t>    child: Scaffold(</a:t>
            </a:r>
          </a:p>
          <a:p>
            <a:r>
              <a:rPr lang="en-US" dirty="0"/>
              <a:t>      </a:t>
            </a:r>
            <a:r>
              <a:rPr lang="en-US" dirty="0" err="1"/>
              <a:t>appBar</a:t>
            </a:r>
            <a:r>
              <a:rPr lang="en-US" dirty="0"/>
              <a:t>: </a:t>
            </a:r>
            <a:r>
              <a:rPr lang="en-US" dirty="0" err="1"/>
              <a:t>AppBar</a:t>
            </a:r>
            <a:r>
              <a:rPr lang="en-US" dirty="0"/>
              <a:t>(</a:t>
            </a:r>
          </a:p>
          <a:p>
            <a:r>
              <a:rPr lang="en-US" dirty="0"/>
              <a:t>        bottom: </a:t>
            </a:r>
            <a:r>
              <a:rPr lang="en-US" dirty="0" err="1"/>
              <a:t>const</a:t>
            </a:r>
            <a:r>
              <a:rPr lang="en-US" dirty="0"/>
              <a:t> </a:t>
            </a:r>
            <a:r>
              <a:rPr lang="en-US" dirty="0" err="1"/>
              <a:t>TabBar</a:t>
            </a:r>
            <a:r>
              <a:rPr lang="en-US" dirty="0"/>
              <a:t>(</a:t>
            </a:r>
          </a:p>
          <a:p>
            <a:r>
              <a:rPr lang="en-US" dirty="0"/>
              <a:t>          tabs: [</a:t>
            </a:r>
          </a:p>
          <a:p>
            <a:r>
              <a:rPr lang="en-US" dirty="0"/>
              <a:t>            Tab(icon: Icon(</a:t>
            </a:r>
            <a:r>
              <a:rPr lang="en-US" dirty="0" err="1"/>
              <a:t>Icons.directions_car</a:t>
            </a:r>
            <a:r>
              <a:rPr lang="en-US" dirty="0"/>
              <a:t>)),</a:t>
            </a:r>
          </a:p>
          <a:p>
            <a:r>
              <a:rPr lang="en-US" dirty="0"/>
              <a:t>            Tab(icon: Icon(</a:t>
            </a:r>
            <a:r>
              <a:rPr lang="en-US" dirty="0" err="1"/>
              <a:t>Icons.directions_transit</a:t>
            </a:r>
            <a:r>
              <a:rPr lang="en-US" dirty="0"/>
              <a:t>)),</a:t>
            </a:r>
          </a:p>
          <a:p>
            <a:r>
              <a:rPr lang="en-US" dirty="0"/>
              <a:t>            Tab(icon: Icon(</a:t>
            </a:r>
            <a:r>
              <a:rPr lang="en-US" dirty="0" err="1"/>
              <a:t>Icons.directions_bike</a:t>
            </a:r>
            <a:r>
              <a:rPr lang="en-US" dirty="0" smtClean="0"/>
              <a:t>)),</a:t>
            </a:r>
            <a:r>
              <a:rPr lang="ru-RU" dirty="0" smtClean="0"/>
              <a:t> и какие то скобки дальше )</a:t>
            </a:r>
            <a:endParaRPr lang="en-US" dirty="0"/>
          </a:p>
        </p:txBody>
      </p:sp>
    </p:spTree>
    <p:extLst>
      <p:ext uri="{BB962C8B-B14F-4D97-AF65-F5344CB8AC3E}">
        <p14:creationId xmlns:p14="http://schemas.microsoft.com/office/powerpoint/2010/main" val="329562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Заполнение вкладок</a:t>
            </a:r>
            <a:endParaRPr lang="en-US" dirty="0"/>
          </a:p>
        </p:txBody>
      </p:sp>
      <p:sp>
        <p:nvSpPr>
          <p:cNvPr id="3" name="Объект 2"/>
          <p:cNvSpPr>
            <a:spLocks noGrp="1"/>
          </p:cNvSpPr>
          <p:nvPr>
            <p:ph idx="1"/>
          </p:nvPr>
        </p:nvSpPr>
        <p:spPr/>
        <p:txBody>
          <a:bodyPr>
            <a:normAutofit/>
          </a:bodyPr>
          <a:lstStyle/>
          <a:p>
            <a:r>
              <a:rPr lang="en-US" sz="2400" dirty="0"/>
              <a:t>body: </a:t>
            </a:r>
            <a:r>
              <a:rPr lang="en-US" sz="2400" dirty="0" err="1"/>
              <a:t>const</a:t>
            </a:r>
            <a:r>
              <a:rPr lang="en-US" sz="2400" dirty="0"/>
              <a:t> </a:t>
            </a:r>
            <a:r>
              <a:rPr lang="en-US" sz="2400" dirty="0" err="1"/>
              <a:t>TabBarView</a:t>
            </a:r>
            <a:r>
              <a:rPr lang="en-US" sz="2400" dirty="0"/>
              <a:t>(</a:t>
            </a:r>
          </a:p>
          <a:p>
            <a:r>
              <a:rPr lang="en-US" sz="2400" dirty="0"/>
              <a:t>            children: [</a:t>
            </a:r>
          </a:p>
          <a:p>
            <a:r>
              <a:rPr lang="en-US" sz="2400" dirty="0"/>
              <a:t>              Center(child: Text('Car page')),</a:t>
            </a:r>
          </a:p>
          <a:p>
            <a:r>
              <a:rPr lang="en-US" sz="2400" dirty="0"/>
              <a:t>              Icon(</a:t>
            </a:r>
            <a:r>
              <a:rPr lang="en-US" sz="2400" dirty="0" err="1"/>
              <a:t>Icons.directions_transit</a:t>
            </a:r>
            <a:r>
              <a:rPr lang="en-US" sz="2400" dirty="0"/>
              <a:t>),</a:t>
            </a:r>
          </a:p>
          <a:p>
            <a:r>
              <a:rPr lang="en-US" sz="2400" dirty="0"/>
              <a:t>              Icon(</a:t>
            </a:r>
            <a:r>
              <a:rPr lang="en-US" sz="2400" dirty="0" err="1"/>
              <a:t>Icons.directions_bike</a:t>
            </a:r>
            <a:r>
              <a:rPr lang="en-US" sz="2400" dirty="0"/>
              <a:t>),</a:t>
            </a:r>
          </a:p>
          <a:p>
            <a:r>
              <a:rPr lang="en-US" sz="2400" dirty="0"/>
              <a:t>            ],</a:t>
            </a:r>
          </a:p>
          <a:p>
            <a:r>
              <a:rPr lang="en-US" sz="2400" dirty="0"/>
              <a:t>          ),</a:t>
            </a:r>
          </a:p>
        </p:txBody>
      </p:sp>
    </p:spTree>
    <p:extLst>
      <p:ext uri="{BB962C8B-B14F-4D97-AF65-F5344CB8AC3E}">
        <p14:creationId xmlns:p14="http://schemas.microsoft.com/office/powerpoint/2010/main" val="39492964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stretch>
            <a:fillRect/>
          </a:stretch>
        </p:blipFill>
        <p:spPr>
          <a:xfrm>
            <a:off x="8623080" y="329613"/>
            <a:ext cx="2991267" cy="4867954"/>
          </a:xfrm>
          <a:prstGeom prst="rect">
            <a:avLst/>
          </a:prstGeom>
        </p:spPr>
      </p:pic>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dirty="0"/>
          </a:p>
        </p:txBody>
      </p:sp>
      <p:pic>
        <p:nvPicPr>
          <p:cNvPr id="4" name="Рисунок 3"/>
          <p:cNvPicPr>
            <a:picLocks noChangeAspect="1"/>
          </p:cNvPicPr>
          <p:nvPr/>
        </p:nvPicPr>
        <p:blipFill>
          <a:blip r:embed="rId3"/>
          <a:stretch>
            <a:fillRect/>
          </a:stretch>
        </p:blipFill>
        <p:spPr>
          <a:xfrm>
            <a:off x="339937" y="367718"/>
            <a:ext cx="3010320" cy="4820323"/>
          </a:xfrm>
          <a:prstGeom prst="rect">
            <a:avLst/>
          </a:prstGeom>
        </p:spPr>
      </p:pic>
      <p:pic>
        <p:nvPicPr>
          <p:cNvPr id="5" name="Рисунок 4"/>
          <p:cNvPicPr>
            <a:picLocks noChangeAspect="1"/>
          </p:cNvPicPr>
          <p:nvPr/>
        </p:nvPicPr>
        <p:blipFill>
          <a:blip r:embed="rId4"/>
          <a:stretch>
            <a:fillRect/>
          </a:stretch>
        </p:blipFill>
        <p:spPr>
          <a:xfrm>
            <a:off x="4107600" y="367718"/>
            <a:ext cx="3000794" cy="4791744"/>
          </a:xfrm>
          <a:prstGeom prst="rect">
            <a:avLst/>
          </a:prstGeom>
        </p:spPr>
      </p:pic>
    </p:spTree>
    <p:extLst>
      <p:ext uri="{BB962C8B-B14F-4D97-AF65-F5344CB8AC3E}">
        <p14:creationId xmlns:p14="http://schemas.microsoft.com/office/powerpoint/2010/main" val="23010186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Методы </a:t>
            </a:r>
            <a:endParaRPr lang="ru-RU" dirty="0"/>
          </a:p>
        </p:txBody>
      </p:sp>
      <p:sp>
        <p:nvSpPr>
          <p:cNvPr id="3" name="Объект 2"/>
          <p:cNvSpPr>
            <a:spLocks noGrp="1"/>
          </p:cNvSpPr>
          <p:nvPr>
            <p:ph idx="1"/>
          </p:nvPr>
        </p:nvSpPr>
        <p:spPr>
          <a:xfrm>
            <a:off x="1097280" y="1845734"/>
            <a:ext cx="10058400" cy="4478866"/>
          </a:xfrm>
        </p:spPr>
        <p:txBody>
          <a:bodyPr>
            <a:normAutofit fontScale="85000" lnSpcReduction="20000"/>
          </a:bodyPr>
          <a:lstStyle/>
          <a:p>
            <a:pPr>
              <a:buFont typeface="Arial" panose="020B0604020202020204" pitchFamily="34" charset="0"/>
              <a:buChar char="•"/>
            </a:pPr>
            <a:r>
              <a:rPr lang="ru-RU" sz="2800" dirty="0"/>
              <a:t> </a:t>
            </a:r>
            <a:r>
              <a:rPr lang="ru-RU" sz="2800" dirty="0" err="1" smtClean="0"/>
              <a:t>push</a:t>
            </a:r>
            <a:r>
              <a:rPr lang="en-US" sz="2800" dirty="0" smtClean="0"/>
              <a:t>()</a:t>
            </a:r>
            <a:r>
              <a:rPr lang="ru-RU" sz="2800" dirty="0" smtClean="0"/>
              <a:t> </a:t>
            </a:r>
            <a:r>
              <a:rPr lang="en-US" sz="2800" dirty="0" smtClean="0"/>
              <a:t>- </a:t>
            </a:r>
            <a:r>
              <a:rPr lang="ru-RU" sz="2800" dirty="0" smtClean="0"/>
              <a:t>используется </a:t>
            </a:r>
            <a:r>
              <a:rPr lang="ru-RU" sz="2800" dirty="0"/>
              <a:t>для добавления </a:t>
            </a:r>
            <a:r>
              <a:rPr lang="ru-RU" sz="2800" dirty="0" smtClean="0"/>
              <a:t>маршрута </a:t>
            </a:r>
            <a:r>
              <a:rPr lang="ru-RU" sz="2800" dirty="0"/>
              <a:t>на вершину текущего стека. Новая страница отображается </a:t>
            </a:r>
            <a:r>
              <a:rPr lang="ru-RU" sz="2800" dirty="0" smtClean="0"/>
              <a:t>поверх предыдущей.</a:t>
            </a:r>
          </a:p>
          <a:p>
            <a:pPr>
              <a:buFont typeface="Arial" panose="020B0604020202020204" pitchFamily="34" charset="0"/>
              <a:buChar char="•"/>
            </a:pPr>
            <a:r>
              <a:rPr lang="ru-RU" sz="2800" dirty="0" smtClean="0"/>
              <a:t>  </a:t>
            </a:r>
            <a:r>
              <a:rPr lang="ru-RU" sz="2800" dirty="0" err="1" smtClean="0"/>
              <a:t>pop</a:t>
            </a:r>
            <a:r>
              <a:rPr lang="en-US" sz="2800" dirty="0" smtClean="0"/>
              <a:t>() </a:t>
            </a:r>
            <a:r>
              <a:rPr lang="en-US" sz="2800" b="1" i="1" dirty="0" smtClean="0"/>
              <a:t>- </a:t>
            </a:r>
            <a:r>
              <a:rPr lang="ru-RU" sz="2800" dirty="0" smtClean="0"/>
              <a:t> </a:t>
            </a:r>
            <a:r>
              <a:rPr lang="ru-RU" sz="2800" dirty="0"/>
              <a:t>удаляет верхний маршрут из стека</a:t>
            </a:r>
            <a:r>
              <a:rPr lang="ru-RU" sz="2800" dirty="0" smtClean="0"/>
              <a:t>, </a:t>
            </a:r>
            <a:r>
              <a:rPr lang="ru-RU" sz="2800" dirty="0"/>
              <a:t>пользователю отображается предыдущая страница</a:t>
            </a:r>
            <a:r>
              <a:rPr lang="ru-RU" sz="2800" dirty="0" smtClean="0"/>
              <a:t>.</a:t>
            </a:r>
          </a:p>
          <a:p>
            <a:pPr>
              <a:buFont typeface="Arial" panose="020B0604020202020204" pitchFamily="34" charset="0"/>
              <a:buChar char="•"/>
            </a:pPr>
            <a:r>
              <a:rPr lang="en-US" sz="2800" dirty="0" err="1" smtClean="0"/>
              <a:t>createElement</a:t>
            </a:r>
            <a:r>
              <a:rPr lang="en-US" sz="2800" dirty="0" smtClean="0"/>
              <a:t>() -&gt; </a:t>
            </a:r>
            <a:r>
              <a:rPr lang="en-US" sz="2800" dirty="0" err="1" smtClean="0"/>
              <a:t>StatefulElement</a:t>
            </a:r>
            <a:r>
              <a:rPr lang="en-US" sz="2800" dirty="0" smtClean="0"/>
              <a:t> - </a:t>
            </a:r>
            <a:r>
              <a:rPr lang="ru-RU" sz="2800" dirty="0"/>
              <a:t>с</a:t>
            </a:r>
            <a:r>
              <a:rPr lang="ru-RU" sz="2800" dirty="0" smtClean="0"/>
              <a:t>оздает </a:t>
            </a:r>
            <a:r>
              <a:rPr lang="ru-RU" sz="2800" dirty="0" err="1"/>
              <a:t>StatefulElement</a:t>
            </a:r>
            <a:r>
              <a:rPr lang="ru-RU" sz="2800" dirty="0"/>
              <a:t> для управления местоположением этого </a:t>
            </a:r>
            <a:r>
              <a:rPr lang="ru-RU" sz="2800" dirty="0" err="1"/>
              <a:t>виджета</a:t>
            </a:r>
            <a:r>
              <a:rPr lang="ru-RU" sz="2800" dirty="0"/>
              <a:t> в дереве</a:t>
            </a:r>
            <a:r>
              <a:rPr lang="ru-RU" sz="2800" dirty="0" smtClean="0"/>
              <a:t>.</a:t>
            </a:r>
            <a:endParaRPr lang="en-US" sz="2800" dirty="0" smtClean="0"/>
          </a:p>
          <a:p>
            <a:pPr>
              <a:buFont typeface="Arial" panose="020B0604020202020204" pitchFamily="34" charset="0"/>
              <a:buChar char="•"/>
            </a:pPr>
            <a:r>
              <a:rPr lang="en-US" sz="2800" dirty="0" err="1" smtClean="0"/>
              <a:t>createState</a:t>
            </a:r>
            <a:r>
              <a:rPr lang="en-US" sz="2800" dirty="0" smtClean="0"/>
              <a:t>() -&gt; </a:t>
            </a:r>
            <a:r>
              <a:rPr lang="en-US" sz="2800" dirty="0" err="1" smtClean="0"/>
              <a:t>NavigatorState</a:t>
            </a:r>
            <a:r>
              <a:rPr lang="en-US" sz="2800" dirty="0" smtClean="0"/>
              <a:t> - </a:t>
            </a:r>
            <a:r>
              <a:rPr lang="ru-RU" sz="2800" dirty="0"/>
              <a:t>с</a:t>
            </a:r>
            <a:r>
              <a:rPr lang="ru-RU" sz="2800" dirty="0" smtClean="0"/>
              <a:t>оздает </a:t>
            </a:r>
            <a:r>
              <a:rPr lang="ru-RU" sz="2800" dirty="0"/>
              <a:t>изменяемое состояние для этого </a:t>
            </a:r>
            <a:r>
              <a:rPr lang="ru-RU" sz="2800" dirty="0" err="1"/>
              <a:t>виджета</a:t>
            </a:r>
            <a:r>
              <a:rPr lang="ru-RU" sz="2800" dirty="0"/>
              <a:t> в заданном местоположении в дереве</a:t>
            </a:r>
            <a:r>
              <a:rPr lang="ru-RU" sz="2800" dirty="0" smtClean="0"/>
              <a:t>.</a:t>
            </a:r>
            <a:endParaRPr lang="en-US" sz="2800" dirty="0" smtClean="0"/>
          </a:p>
          <a:p>
            <a:pPr>
              <a:buFont typeface="Arial" panose="020B0604020202020204" pitchFamily="34" charset="0"/>
              <a:buChar char="•"/>
            </a:pPr>
            <a:r>
              <a:rPr lang="en-US" sz="2800" dirty="0" err="1"/>
              <a:t>pushNamed</a:t>
            </a:r>
            <a:r>
              <a:rPr lang="en-US" sz="2800" dirty="0"/>
              <a:t>(</a:t>
            </a:r>
            <a:r>
              <a:rPr lang="en-US" sz="2800" dirty="0" err="1"/>
              <a:t>BuildContextcontext</a:t>
            </a:r>
            <a:r>
              <a:rPr lang="en-US" sz="2800" dirty="0"/>
              <a:t>, String </a:t>
            </a:r>
            <a:r>
              <a:rPr lang="en-US" sz="2800" dirty="0" err="1"/>
              <a:t>routeName</a:t>
            </a:r>
            <a:r>
              <a:rPr lang="en-US" sz="2800" dirty="0"/>
              <a:t>, {Object? arguments}) -&gt; Future&lt;T</a:t>
            </a:r>
            <a:r>
              <a:rPr lang="en-US" sz="2800" dirty="0" smtClean="0"/>
              <a:t>?&gt; - </a:t>
            </a:r>
            <a:r>
              <a:rPr lang="ru-RU" sz="2800" dirty="0" smtClean="0"/>
              <a:t>добавляет именованный </a:t>
            </a:r>
            <a:r>
              <a:rPr lang="ru-RU" sz="2800" dirty="0"/>
              <a:t>маршрут в навигатор, который наиболее плотно охватывает данный </a:t>
            </a:r>
            <a:r>
              <a:rPr lang="ru-RU" sz="2800" dirty="0" smtClean="0"/>
              <a:t>контекст</a:t>
            </a:r>
            <a:r>
              <a:rPr lang="en-US" sz="2800" dirty="0" smtClean="0"/>
              <a:t>.</a:t>
            </a:r>
          </a:p>
          <a:p>
            <a:pPr>
              <a:buFont typeface="Arial" panose="020B0604020202020204" pitchFamily="34" charset="0"/>
              <a:buChar char="•"/>
            </a:pPr>
            <a:r>
              <a:rPr lang="ru-RU" sz="2800" dirty="0" smtClean="0"/>
              <a:t>Ссылка для просмотра параметров</a:t>
            </a:r>
            <a:r>
              <a:rPr lang="en-US" sz="2800" dirty="0" smtClean="0"/>
              <a:t>: </a:t>
            </a:r>
            <a:r>
              <a:rPr lang="en-US" sz="2800" dirty="0"/>
              <a:t>https://api.flutter.dev/flutter/widgets/Navigator-class.html</a:t>
            </a:r>
            <a:endParaRPr lang="en-US" sz="2800" dirty="0" smtClean="0"/>
          </a:p>
          <a:p>
            <a:pPr>
              <a:buFont typeface="Arial" panose="020B0604020202020204" pitchFamily="34" charset="0"/>
              <a:buChar char="•"/>
            </a:pPr>
            <a:endParaRPr lang="ru-RU" sz="2800" dirty="0"/>
          </a:p>
        </p:txBody>
      </p:sp>
    </p:spTree>
    <p:extLst>
      <p:ext uri="{BB962C8B-B14F-4D97-AF65-F5344CB8AC3E}">
        <p14:creationId xmlns:p14="http://schemas.microsoft.com/office/powerpoint/2010/main" val="23167650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Переход на новый экран и обратно</a:t>
            </a:r>
            <a:endParaRPr lang="en-US" dirty="0"/>
          </a:p>
        </p:txBody>
      </p:sp>
      <p:sp>
        <p:nvSpPr>
          <p:cNvPr id="3" name="Объект 2"/>
          <p:cNvSpPr>
            <a:spLocks noGrp="1"/>
          </p:cNvSpPr>
          <p:nvPr>
            <p:ph idx="1"/>
          </p:nvPr>
        </p:nvSpPr>
        <p:spPr/>
        <p:txBody>
          <a:bodyPr>
            <a:normAutofit lnSpcReduction="10000"/>
          </a:bodyPr>
          <a:lstStyle/>
          <a:p>
            <a:r>
              <a:rPr lang="en-US" b="1" dirty="0"/>
              <a:t>Terminology</a:t>
            </a:r>
            <a:r>
              <a:rPr lang="en-US" dirty="0"/>
              <a:t>: In Flutter, </a:t>
            </a:r>
            <a:r>
              <a:rPr lang="en-US" i="1" dirty="0"/>
              <a:t>screens</a:t>
            </a:r>
            <a:r>
              <a:rPr lang="en-US" dirty="0"/>
              <a:t> and </a:t>
            </a:r>
            <a:r>
              <a:rPr lang="en-US" i="1" dirty="0"/>
              <a:t>pages</a:t>
            </a:r>
            <a:r>
              <a:rPr lang="en-US" dirty="0"/>
              <a:t> are called </a:t>
            </a:r>
            <a:r>
              <a:rPr lang="en-US" i="1" dirty="0"/>
              <a:t>routes</a:t>
            </a:r>
            <a:r>
              <a:rPr lang="en-US" dirty="0"/>
              <a:t>. The remainder of this recipe refers to routes</a:t>
            </a:r>
            <a:r>
              <a:rPr lang="en-US" dirty="0" smtClean="0"/>
              <a:t>.</a:t>
            </a:r>
            <a:endParaRPr lang="ru-RU" dirty="0" smtClean="0"/>
          </a:p>
          <a:p>
            <a:endParaRPr lang="ru-RU" dirty="0"/>
          </a:p>
          <a:p>
            <a:r>
              <a:rPr lang="ru-RU" dirty="0"/>
              <a:t>В </a:t>
            </a:r>
            <a:r>
              <a:rPr lang="en-US" dirty="0"/>
              <a:t>Android </a:t>
            </a:r>
            <a:r>
              <a:rPr lang="ru-RU" dirty="0"/>
              <a:t>маршрут эквивалентен </a:t>
            </a:r>
            <a:r>
              <a:rPr lang="en-US" dirty="0" smtClean="0"/>
              <a:t>Activity</a:t>
            </a:r>
            <a:r>
              <a:rPr lang="ru-RU" dirty="0" smtClean="0"/>
              <a:t>. </a:t>
            </a:r>
            <a:r>
              <a:rPr lang="ru-RU" dirty="0"/>
              <a:t>В </a:t>
            </a:r>
            <a:r>
              <a:rPr lang="en-US" dirty="0"/>
              <a:t>iOS </a:t>
            </a:r>
            <a:r>
              <a:rPr lang="ru-RU" dirty="0"/>
              <a:t>маршрут эквивалентен </a:t>
            </a:r>
            <a:r>
              <a:rPr lang="en-US" dirty="0" err="1"/>
              <a:t>ViewController</a:t>
            </a:r>
            <a:r>
              <a:rPr lang="en-US" dirty="0"/>
              <a:t>. </a:t>
            </a:r>
            <a:r>
              <a:rPr lang="ru-RU" dirty="0"/>
              <a:t>В </a:t>
            </a:r>
            <a:r>
              <a:rPr lang="en-US" dirty="0"/>
              <a:t>Flutter </a:t>
            </a:r>
            <a:r>
              <a:rPr lang="ru-RU" dirty="0"/>
              <a:t>маршрут - это просто </a:t>
            </a:r>
            <a:r>
              <a:rPr lang="ru-RU" dirty="0" err="1"/>
              <a:t>виджет</a:t>
            </a:r>
            <a:r>
              <a:rPr lang="ru-RU" dirty="0" smtClean="0"/>
              <a:t>.</a:t>
            </a:r>
            <a:endParaRPr lang="en-US" dirty="0" smtClean="0"/>
          </a:p>
          <a:p>
            <a:endParaRPr lang="en-US" dirty="0"/>
          </a:p>
          <a:p>
            <a:r>
              <a:rPr lang="ru-RU" dirty="0"/>
              <a:t>В следующих </a:t>
            </a:r>
            <a:r>
              <a:rPr lang="ru-RU" dirty="0" smtClean="0"/>
              <a:t>слайдах показано</a:t>
            </a:r>
            <a:r>
              <a:rPr lang="ru-RU" dirty="0"/>
              <a:t>, как перемещаться между двумя маршрутами, используя следующие шаги:</a:t>
            </a:r>
            <a:br>
              <a:rPr lang="ru-RU" dirty="0"/>
            </a:br>
            <a:r>
              <a:rPr lang="ru-RU" dirty="0"/>
              <a:t/>
            </a:r>
            <a:br>
              <a:rPr lang="ru-RU" dirty="0"/>
            </a:br>
            <a:r>
              <a:rPr lang="ru-RU" dirty="0"/>
              <a:t>Создайте два маршрута.</a:t>
            </a:r>
            <a:br>
              <a:rPr lang="ru-RU" dirty="0"/>
            </a:br>
            <a:r>
              <a:rPr lang="ru-RU" dirty="0"/>
              <a:t>Перейдите ко второму маршруту с помощью </a:t>
            </a:r>
            <a:r>
              <a:rPr lang="ru-RU" dirty="0" err="1"/>
              <a:t>Navigator.push</a:t>
            </a:r>
            <a:r>
              <a:rPr lang="ru-RU" dirty="0"/>
              <a:t>().</a:t>
            </a:r>
            <a:br>
              <a:rPr lang="ru-RU" dirty="0"/>
            </a:br>
            <a:r>
              <a:rPr lang="ru-RU" dirty="0"/>
              <a:t>Вернитесь к первому маршруту с помощью </a:t>
            </a:r>
            <a:r>
              <a:rPr lang="ru-RU" dirty="0" err="1"/>
              <a:t>Navigator.pop</a:t>
            </a:r>
            <a:r>
              <a:rPr lang="ru-RU" dirty="0"/>
              <a:t>().</a:t>
            </a:r>
            <a:endParaRPr lang="en-US" dirty="0"/>
          </a:p>
        </p:txBody>
      </p:sp>
    </p:spTree>
    <p:extLst>
      <p:ext uri="{BB962C8B-B14F-4D97-AF65-F5344CB8AC3E}">
        <p14:creationId xmlns:p14="http://schemas.microsoft.com/office/powerpoint/2010/main" val="3206547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Создание двух маршрутов</a:t>
            </a:r>
            <a:endParaRPr lang="en-US" dirty="0"/>
          </a:p>
        </p:txBody>
      </p:sp>
      <p:sp>
        <p:nvSpPr>
          <p:cNvPr id="3" name="Объект 2"/>
          <p:cNvSpPr>
            <a:spLocks noGrp="1"/>
          </p:cNvSpPr>
          <p:nvPr>
            <p:ph idx="1"/>
          </p:nvPr>
        </p:nvSpPr>
        <p:spPr>
          <a:xfrm>
            <a:off x="0" y="1845734"/>
            <a:ext cx="5393803" cy="4023360"/>
          </a:xfrm>
        </p:spPr>
        <p:txBody>
          <a:bodyPr>
            <a:normAutofit lnSpcReduction="10000"/>
          </a:bodyPr>
          <a:lstStyle/>
          <a:p>
            <a:pPr>
              <a:spcBef>
                <a:spcPts val="0"/>
              </a:spcBef>
              <a:spcAft>
                <a:spcPts val="0"/>
              </a:spcAft>
            </a:pPr>
            <a:r>
              <a:rPr lang="en-US" dirty="0"/>
              <a:t>class </a:t>
            </a:r>
            <a:r>
              <a:rPr lang="en-US" dirty="0" err="1"/>
              <a:t>FirstRoute</a:t>
            </a:r>
            <a:r>
              <a:rPr lang="en-US" dirty="0"/>
              <a:t> extends </a:t>
            </a:r>
            <a:r>
              <a:rPr lang="en-US" dirty="0" err="1"/>
              <a:t>StatelessWidget</a:t>
            </a:r>
            <a:r>
              <a:rPr lang="en-US" dirty="0"/>
              <a:t> {</a:t>
            </a:r>
          </a:p>
          <a:p>
            <a:pPr>
              <a:spcBef>
                <a:spcPts val="0"/>
              </a:spcBef>
              <a:spcAft>
                <a:spcPts val="0"/>
              </a:spcAft>
            </a:pPr>
            <a:r>
              <a:rPr lang="en-US" dirty="0"/>
              <a:t>  </a:t>
            </a:r>
            <a:r>
              <a:rPr lang="en-US" dirty="0" err="1"/>
              <a:t>const</a:t>
            </a:r>
            <a:r>
              <a:rPr lang="en-US" dirty="0"/>
              <a:t> </a:t>
            </a:r>
            <a:r>
              <a:rPr lang="en-US" dirty="0" err="1"/>
              <a:t>FirstRoute</a:t>
            </a:r>
            <a:r>
              <a:rPr lang="en-US" dirty="0"/>
              <a:t>({</a:t>
            </a:r>
            <a:r>
              <a:rPr lang="en-US" dirty="0" err="1"/>
              <a:t>super.key</a:t>
            </a:r>
            <a:r>
              <a:rPr lang="en-US" dirty="0"/>
              <a:t>});</a:t>
            </a:r>
          </a:p>
          <a:p>
            <a:pPr>
              <a:spcBef>
                <a:spcPts val="0"/>
              </a:spcBef>
              <a:spcAft>
                <a:spcPts val="0"/>
              </a:spcAft>
            </a:pPr>
            <a:endParaRPr lang="en-US" dirty="0"/>
          </a:p>
          <a:p>
            <a:pPr>
              <a:spcBef>
                <a:spcPts val="0"/>
              </a:spcBef>
              <a:spcAft>
                <a:spcPts val="0"/>
              </a:spcAft>
            </a:pPr>
            <a:r>
              <a:rPr lang="en-US" dirty="0"/>
              <a:t>  @override</a:t>
            </a:r>
          </a:p>
          <a:p>
            <a:pPr>
              <a:spcBef>
                <a:spcPts val="0"/>
              </a:spcBef>
              <a:spcAft>
                <a:spcPts val="0"/>
              </a:spcAft>
            </a:pPr>
            <a:r>
              <a:rPr lang="en-US" dirty="0"/>
              <a:t>  Widget build(</a:t>
            </a:r>
            <a:r>
              <a:rPr lang="en-US" dirty="0" err="1"/>
              <a:t>BuildContext</a:t>
            </a:r>
            <a:r>
              <a:rPr lang="en-US" dirty="0"/>
              <a:t> context) {</a:t>
            </a:r>
          </a:p>
          <a:p>
            <a:pPr>
              <a:spcBef>
                <a:spcPts val="0"/>
              </a:spcBef>
              <a:spcAft>
                <a:spcPts val="0"/>
              </a:spcAft>
            </a:pPr>
            <a:r>
              <a:rPr lang="en-US" dirty="0"/>
              <a:t>    return Scaffold(</a:t>
            </a:r>
          </a:p>
          <a:p>
            <a:pPr>
              <a:spcBef>
                <a:spcPts val="0"/>
              </a:spcBef>
              <a:spcAft>
                <a:spcPts val="0"/>
              </a:spcAft>
            </a:pPr>
            <a:r>
              <a:rPr lang="en-US" dirty="0"/>
              <a:t>      </a:t>
            </a:r>
            <a:r>
              <a:rPr lang="en-US" dirty="0" err="1"/>
              <a:t>appBar</a:t>
            </a:r>
            <a:r>
              <a:rPr lang="en-US" dirty="0"/>
              <a:t>: </a:t>
            </a:r>
            <a:r>
              <a:rPr lang="en-US" dirty="0" err="1"/>
              <a:t>AppBar</a:t>
            </a:r>
            <a:r>
              <a:rPr lang="en-US" dirty="0"/>
              <a:t>(</a:t>
            </a:r>
          </a:p>
          <a:p>
            <a:pPr>
              <a:spcBef>
                <a:spcPts val="0"/>
              </a:spcBef>
              <a:spcAft>
                <a:spcPts val="0"/>
              </a:spcAft>
            </a:pPr>
            <a:r>
              <a:rPr lang="en-US" dirty="0"/>
              <a:t>        title: </a:t>
            </a:r>
            <a:r>
              <a:rPr lang="en-US" dirty="0" err="1"/>
              <a:t>const</a:t>
            </a:r>
            <a:r>
              <a:rPr lang="en-US" dirty="0"/>
              <a:t> Text('First Route'),</a:t>
            </a:r>
          </a:p>
          <a:p>
            <a:pPr>
              <a:spcBef>
                <a:spcPts val="0"/>
              </a:spcBef>
              <a:spcAft>
                <a:spcPts val="0"/>
              </a:spcAft>
            </a:pPr>
            <a:r>
              <a:rPr lang="en-US" dirty="0"/>
              <a:t>      ),</a:t>
            </a:r>
          </a:p>
          <a:p>
            <a:pPr>
              <a:spcBef>
                <a:spcPts val="0"/>
              </a:spcBef>
              <a:spcAft>
                <a:spcPts val="0"/>
              </a:spcAft>
            </a:pPr>
            <a:r>
              <a:rPr lang="en-US" dirty="0"/>
              <a:t>      body: Center(</a:t>
            </a:r>
          </a:p>
          <a:p>
            <a:pPr>
              <a:spcBef>
                <a:spcPts val="0"/>
              </a:spcBef>
              <a:spcAft>
                <a:spcPts val="0"/>
              </a:spcAft>
            </a:pPr>
            <a:r>
              <a:rPr lang="en-US" dirty="0"/>
              <a:t>        child: </a:t>
            </a:r>
            <a:r>
              <a:rPr lang="en-US" dirty="0" err="1"/>
              <a:t>ElevatedButton</a:t>
            </a:r>
            <a:r>
              <a:rPr lang="en-US" dirty="0"/>
              <a:t>(</a:t>
            </a:r>
          </a:p>
          <a:p>
            <a:pPr>
              <a:spcBef>
                <a:spcPts val="0"/>
              </a:spcBef>
              <a:spcAft>
                <a:spcPts val="0"/>
              </a:spcAft>
            </a:pPr>
            <a:r>
              <a:rPr lang="en-US" dirty="0"/>
              <a:t>          child: </a:t>
            </a:r>
            <a:r>
              <a:rPr lang="en-US" dirty="0" err="1"/>
              <a:t>const</a:t>
            </a:r>
            <a:r>
              <a:rPr lang="en-US" dirty="0"/>
              <a:t> Text('Open route'),</a:t>
            </a:r>
          </a:p>
          <a:p>
            <a:pPr>
              <a:spcBef>
                <a:spcPts val="0"/>
              </a:spcBef>
              <a:spcAft>
                <a:spcPts val="0"/>
              </a:spcAft>
            </a:pPr>
            <a:r>
              <a:rPr lang="en-US" dirty="0"/>
              <a:t>          </a:t>
            </a:r>
            <a:r>
              <a:rPr lang="en-US" dirty="0" err="1"/>
              <a:t>onPressed</a:t>
            </a:r>
            <a:r>
              <a:rPr lang="en-US" dirty="0"/>
              <a:t>: () {</a:t>
            </a:r>
          </a:p>
          <a:p>
            <a:pPr>
              <a:spcBef>
                <a:spcPts val="0"/>
              </a:spcBef>
              <a:spcAft>
                <a:spcPts val="0"/>
              </a:spcAft>
            </a:pPr>
            <a:r>
              <a:rPr lang="en-US" b="1" i="1" dirty="0"/>
              <a:t>            // Navigate to second route when tapped</a:t>
            </a:r>
            <a:r>
              <a:rPr lang="en-US" b="1" i="1" dirty="0" smtClean="0"/>
              <a:t>.</a:t>
            </a:r>
          </a:p>
          <a:p>
            <a:pPr>
              <a:spcBef>
                <a:spcPts val="0"/>
              </a:spcBef>
              <a:spcAft>
                <a:spcPts val="0"/>
              </a:spcAft>
            </a:pPr>
            <a:r>
              <a:rPr lang="en-US" dirty="0" smtClean="0"/>
              <a:t>          }, ),),);}}</a:t>
            </a:r>
            <a:endParaRPr lang="en-US" dirty="0"/>
          </a:p>
        </p:txBody>
      </p:sp>
      <p:sp>
        <p:nvSpPr>
          <p:cNvPr id="5" name="Объект 2"/>
          <p:cNvSpPr txBox="1">
            <a:spLocks/>
          </p:cNvSpPr>
          <p:nvPr/>
        </p:nvSpPr>
        <p:spPr>
          <a:xfrm>
            <a:off x="6622648" y="1845734"/>
            <a:ext cx="5393803" cy="402336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class </a:t>
            </a:r>
            <a:r>
              <a:rPr lang="en-US" dirty="0" err="1"/>
              <a:t>SecondRoute</a:t>
            </a:r>
            <a:r>
              <a:rPr lang="en-US" dirty="0"/>
              <a:t> extends </a:t>
            </a:r>
            <a:r>
              <a:rPr lang="en-US" dirty="0" err="1"/>
              <a:t>StatelessWidget</a:t>
            </a:r>
            <a:r>
              <a:rPr lang="en-US" dirty="0"/>
              <a:t> {</a:t>
            </a:r>
          </a:p>
          <a:p>
            <a:pPr>
              <a:spcBef>
                <a:spcPts val="0"/>
              </a:spcBef>
              <a:spcAft>
                <a:spcPts val="0"/>
              </a:spcAft>
            </a:pPr>
            <a:r>
              <a:rPr lang="en-US" dirty="0"/>
              <a:t>  </a:t>
            </a:r>
            <a:r>
              <a:rPr lang="en-US" dirty="0" err="1"/>
              <a:t>const</a:t>
            </a:r>
            <a:r>
              <a:rPr lang="en-US" dirty="0"/>
              <a:t> </a:t>
            </a:r>
            <a:r>
              <a:rPr lang="en-US" dirty="0" err="1"/>
              <a:t>SecondRoute</a:t>
            </a:r>
            <a:r>
              <a:rPr lang="en-US" dirty="0"/>
              <a:t>({</a:t>
            </a:r>
            <a:r>
              <a:rPr lang="en-US" dirty="0" err="1"/>
              <a:t>super.key</a:t>
            </a:r>
            <a:r>
              <a:rPr lang="en-US" dirty="0"/>
              <a:t>});</a:t>
            </a:r>
          </a:p>
          <a:p>
            <a:pPr>
              <a:spcBef>
                <a:spcPts val="0"/>
              </a:spcBef>
              <a:spcAft>
                <a:spcPts val="0"/>
              </a:spcAft>
            </a:pPr>
            <a:endParaRPr lang="en-US" dirty="0"/>
          </a:p>
          <a:p>
            <a:pPr>
              <a:spcBef>
                <a:spcPts val="0"/>
              </a:spcBef>
              <a:spcAft>
                <a:spcPts val="0"/>
              </a:spcAft>
            </a:pPr>
            <a:r>
              <a:rPr lang="en-US" dirty="0"/>
              <a:t>  @override</a:t>
            </a:r>
          </a:p>
          <a:p>
            <a:pPr>
              <a:spcBef>
                <a:spcPts val="0"/>
              </a:spcBef>
              <a:spcAft>
                <a:spcPts val="0"/>
              </a:spcAft>
            </a:pPr>
            <a:r>
              <a:rPr lang="en-US" dirty="0"/>
              <a:t>  Widget build(</a:t>
            </a:r>
            <a:r>
              <a:rPr lang="en-US" dirty="0" err="1"/>
              <a:t>BuildContext</a:t>
            </a:r>
            <a:r>
              <a:rPr lang="en-US" dirty="0"/>
              <a:t> context) {</a:t>
            </a:r>
          </a:p>
          <a:p>
            <a:pPr>
              <a:spcBef>
                <a:spcPts val="0"/>
              </a:spcBef>
              <a:spcAft>
                <a:spcPts val="0"/>
              </a:spcAft>
            </a:pPr>
            <a:r>
              <a:rPr lang="en-US" dirty="0"/>
              <a:t>    return Scaffold(</a:t>
            </a:r>
          </a:p>
          <a:p>
            <a:pPr>
              <a:spcBef>
                <a:spcPts val="0"/>
              </a:spcBef>
              <a:spcAft>
                <a:spcPts val="0"/>
              </a:spcAft>
            </a:pPr>
            <a:r>
              <a:rPr lang="en-US" dirty="0"/>
              <a:t>      </a:t>
            </a:r>
            <a:r>
              <a:rPr lang="en-US" dirty="0" err="1"/>
              <a:t>appBar</a:t>
            </a:r>
            <a:r>
              <a:rPr lang="en-US" dirty="0"/>
              <a:t>: </a:t>
            </a:r>
            <a:r>
              <a:rPr lang="en-US" dirty="0" err="1"/>
              <a:t>AppBar</a:t>
            </a:r>
            <a:r>
              <a:rPr lang="en-US" dirty="0"/>
              <a:t>(</a:t>
            </a:r>
          </a:p>
          <a:p>
            <a:pPr>
              <a:spcBef>
                <a:spcPts val="0"/>
              </a:spcBef>
              <a:spcAft>
                <a:spcPts val="0"/>
              </a:spcAft>
            </a:pPr>
            <a:r>
              <a:rPr lang="en-US" dirty="0"/>
              <a:t>        title: </a:t>
            </a:r>
            <a:r>
              <a:rPr lang="en-US" dirty="0" err="1"/>
              <a:t>const</a:t>
            </a:r>
            <a:r>
              <a:rPr lang="en-US" dirty="0"/>
              <a:t> Text('Second Route'),</a:t>
            </a:r>
          </a:p>
          <a:p>
            <a:pPr>
              <a:spcBef>
                <a:spcPts val="0"/>
              </a:spcBef>
              <a:spcAft>
                <a:spcPts val="0"/>
              </a:spcAft>
            </a:pPr>
            <a:r>
              <a:rPr lang="en-US" dirty="0"/>
              <a:t>      ),</a:t>
            </a:r>
          </a:p>
          <a:p>
            <a:pPr>
              <a:spcBef>
                <a:spcPts val="0"/>
              </a:spcBef>
              <a:spcAft>
                <a:spcPts val="0"/>
              </a:spcAft>
            </a:pPr>
            <a:r>
              <a:rPr lang="en-US" dirty="0"/>
              <a:t>      body: Center(</a:t>
            </a:r>
          </a:p>
          <a:p>
            <a:pPr>
              <a:spcBef>
                <a:spcPts val="0"/>
              </a:spcBef>
              <a:spcAft>
                <a:spcPts val="0"/>
              </a:spcAft>
            </a:pPr>
            <a:r>
              <a:rPr lang="en-US" dirty="0"/>
              <a:t>        child: </a:t>
            </a:r>
            <a:r>
              <a:rPr lang="en-US" dirty="0" err="1"/>
              <a:t>ElevatedButton</a:t>
            </a:r>
            <a:r>
              <a:rPr lang="en-US" dirty="0"/>
              <a:t>(</a:t>
            </a:r>
          </a:p>
          <a:p>
            <a:pPr>
              <a:spcBef>
                <a:spcPts val="0"/>
              </a:spcBef>
              <a:spcAft>
                <a:spcPts val="0"/>
              </a:spcAft>
            </a:pPr>
            <a:r>
              <a:rPr lang="en-US" dirty="0"/>
              <a:t>          </a:t>
            </a:r>
            <a:r>
              <a:rPr lang="en-US" dirty="0" err="1"/>
              <a:t>onPressed</a:t>
            </a:r>
            <a:r>
              <a:rPr lang="en-US" dirty="0"/>
              <a:t>: () {</a:t>
            </a:r>
          </a:p>
          <a:p>
            <a:pPr>
              <a:spcBef>
                <a:spcPts val="0"/>
              </a:spcBef>
              <a:spcAft>
                <a:spcPts val="0"/>
              </a:spcAft>
            </a:pPr>
            <a:r>
              <a:rPr lang="en-US" b="1" i="1" dirty="0"/>
              <a:t>            // Navigate back to first route when tapped.</a:t>
            </a:r>
          </a:p>
          <a:p>
            <a:pPr>
              <a:spcBef>
                <a:spcPts val="0"/>
              </a:spcBef>
              <a:spcAft>
                <a:spcPts val="0"/>
              </a:spcAft>
            </a:pPr>
            <a:r>
              <a:rPr lang="en-US" dirty="0"/>
              <a:t>          },</a:t>
            </a:r>
          </a:p>
          <a:p>
            <a:pPr>
              <a:spcBef>
                <a:spcPts val="0"/>
              </a:spcBef>
              <a:spcAft>
                <a:spcPts val="0"/>
              </a:spcAft>
            </a:pPr>
            <a:r>
              <a:rPr lang="en-US" dirty="0"/>
              <a:t>          child: </a:t>
            </a:r>
            <a:r>
              <a:rPr lang="en-US" dirty="0" err="1"/>
              <a:t>const</a:t>
            </a:r>
            <a:r>
              <a:rPr lang="en-US" dirty="0"/>
              <a:t> Text('Go back!'),</a:t>
            </a:r>
          </a:p>
          <a:p>
            <a:pPr>
              <a:spcBef>
                <a:spcPts val="0"/>
              </a:spcBef>
              <a:spcAft>
                <a:spcPts val="0"/>
              </a:spcAft>
            </a:pPr>
            <a:r>
              <a:rPr lang="en-US" dirty="0"/>
              <a:t>        </a:t>
            </a:r>
            <a:r>
              <a:rPr lang="en-US" dirty="0" smtClean="0"/>
              <a:t>),),);}}</a:t>
            </a:r>
            <a:endParaRPr lang="en-US" dirty="0"/>
          </a:p>
        </p:txBody>
      </p:sp>
    </p:spTree>
    <p:extLst>
      <p:ext uri="{BB962C8B-B14F-4D97-AF65-F5344CB8AC3E}">
        <p14:creationId xmlns:p14="http://schemas.microsoft.com/office/powerpoint/2010/main" val="6800645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Переход на вторую и возврат</a:t>
            </a:r>
            <a:endParaRPr lang="en-US" dirty="0"/>
          </a:p>
        </p:txBody>
      </p:sp>
      <p:sp>
        <p:nvSpPr>
          <p:cNvPr id="5" name="Объект 2"/>
          <p:cNvSpPr txBox="1">
            <a:spLocks/>
          </p:cNvSpPr>
          <p:nvPr/>
        </p:nvSpPr>
        <p:spPr>
          <a:xfrm>
            <a:off x="324091" y="2019354"/>
            <a:ext cx="5393803"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 Within the `</a:t>
            </a:r>
            <a:r>
              <a:rPr lang="en-US" dirty="0" err="1"/>
              <a:t>FirstRoute</a:t>
            </a:r>
            <a:r>
              <a:rPr lang="en-US" dirty="0"/>
              <a:t>` widget</a:t>
            </a:r>
          </a:p>
          <a:p>
            <a:pPr>
              <a:spcBef>
                <a:spcPts val="0"/>
              </a:spcBef>
              <a:spcAft>
                <a:spcPts val="0"/>
              </a:spcAft>
            </a:pPr>
            <a:r>
              <a:rPr lang="en-US" dirty="0" err="1"/>
              <a:t>onPressed</a:t>
            </a:r>
            <a:r>
              <a:rPr lang="en-US" dirty="0"/>
              <a:t>: () {</a:t>
            </a:r>
          </a:p>
          <a:p>
            <a:pPr>
              <a:spcBef>
                <a:spcPts val="0"/>
              </a:spcBef>
              <a:spcAft>
                <a:spcPts val="0"/>
              </a:spcAft>
            </a:pPr>
            <a:r>
              <a:rPr lang="en-US" dirty="0"/>
              <a:t>  </a:t>
            </a:r>
            <a:r>
              <a:rPr lang="en-US" b="1" dirty="0" err="1"/>
              <a:t>Navigator.push</a:t>
            </a:r>
            <a:r>
              <a:rPr lang="en-US" dirty="0"/>
              <a:t>(</a:t>
            </a:r>
          </a:p>
          <a:p>
            <a:pPr>
              <a:spcBef>
                <a:spcPts val="0"/>
              </a:spcBef>
              <a:spcAft>
                <a:spcPts val="0"/>
              </a:spcAft>
            </a:pPr>
            <a:r>
              <a:rPr lang="en-US" dirty="0"/>
              <a:t>    context,</a:t>
            </a:r>
          </a:p>
          <a:p>
            <a:pPr>
              <a:spcBef>
                <a:spcPts val="0"/>
              </a:spcBef>
              <a:spcAft>
                <a:spcPts val="0"/>
              </a:spcAft>
            </a:pPr>
            <a:r>
              <a:rPr lang="en-US" dirty="0"/>
              <a:t>    </a:t>
            </a:r>
            <a:r>
              <a:rPr lang="en-US" dirty="0" err="1"/>
              <a:t>MaterialPageRoute</a:t>
            </a:r>
            <a:r>
              <a:rPr lang="en-US" dirty="0"/>
              <a:t>(builder: (context) =&gt; </a:t>
            </a:r>
            <a:r>
              <a:rPr lang="en-US" dirty="0" err="1"/>
              <a:t>const</a:t>
            </a:r>
            <a:r>
              <a:rPr lang="en-US" dirty="0"/>
              <a:t> </a:t>
            </a:r>
            <a:r>
              <a:rPr lang="en-US" dirty="0" err="1"/>
              <a:t>SecondRoute</a:t>
            </a:r>
            <a:r>
              <a:rPr lang="en-US" dirty="0"/>
              <a:t>()),</a:t>
            </a:r>
          </a:p>
          <a:p>
            <a:pPr>
              <a:spcBef>
                <a:spcPts val="0"/>
              </a:spcBef>
              <a:spcAft>
                <a:spcPts val="0"/>
              </a:spcAft>
            </a:pPr>
            <a:r>
              <a:rPr lang="en-US" dirty="0"/>
              <a:t>  );</a:t>
            </a:r>
          </a:p>
          <a:p>
            <a:pPr>
              <a:spcBef>
                <a:spcPts val="0"/>
              </a:spcBef>
              <a:spcAft>
                <a:spcPts val="0"/>
              </a:spcAft>
            </a:pPr>
            <a:r>
              <a:rPr lang="en-US" dirty="0"/>
              <a:t>}</a:t>
            </a:r>
          </a:p>
        </p:txBody>
      </p:sp>
      <p:sp>
        <p:nvSpPr>
          <p:cNvPr id="6" name="Объект 2"/>
          <p:cNvSpPr txBox="1">
            <a:spLocks/>
          </p:cNvSpPr>
          <p:nvPr/>
        </p:nvSpPr>
        <p:spPr>
          <a:xfrm>
            <a:off x="6344855" y="2019354"/>
            <a:ext cx="5393803"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 Within the </a:t>
            </a:r>
            <a:r>
              <a:rPr lang="en-US" dirty="0" err="1"/>
              <a:t>SecondRoute</a:t>
            </a:r>
            <a:r>
              <a:rPr lang="en-US" dirty="0"/>
              <a:t> widget</a:t>
            </a:r>
          </a:p>
          <a:p>
            <a:pPr>
              <a:spcBef>
                <a:spcPts val="0"/>
              </a:spcBef>
              <a:spcAft>
                <a:spcPts val="0"/>
              </a:spcAft>
            </a:pPr>
            <a:r>
              <a:rPr lang="en-US" dirty="0" err="1"/>
              <a:t>onPressed</a:t>
            </a:r>
            <a:r>
              <a:rPr lang="en-US" dirty="0"/>
              <a:t>: () {</a:t>
            </a:r>
          </a:p>
          <a:p>
            <a:pPr>
              <a:spcBef>
                <a:spcPts val="0"/>
              </a:spcBef>
              <a:spcAft>
                <a:spcPts val="0"/>
              </a:spcAft>
            </a:pPr>
            <a:r>
              <a:rPr lang="en-US" dirty="0"/>
              <a:t>  </a:t>
            </a:r>
            <a:r>
              <a:rPr lang="en-US" dirty="0" err="1"/>
              <a:t>Navigator.pop</a:t>
            </a:r>
            <a:r>
              <a:rPr lang="en-US" dirty="0"/>
              <a:t>(context);</a:t>
            </a:r>
          </a:p>
          <a:p>
            <a:pPr>
              <a:spcBef>
                <a:spcPts val="0"/>
              </a:spcBef>
              <a:spcAft>
                <a:spcPts val="0"/>
              </a:spcAft>
            </a:pPr>
            <a:r>
              <a:rPr lang="en-US" dirty="0"/>
              <a:t>}</a:t>
            </a:r>
          </a:p>
        </p:txBody>
      </p:sp>
    </p:spTree>
    <p:extLst>
      <p:ext uri="{BB962C8B-B14F-4D97-AF65-F5344CB8AC3E}">
        <p14:creationId xmlns:p14="http://schemas.microsoft.com/office/powerpoint/2010/main" val="397251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Переход на вторую и возврат</a:t>
            </a:r>
            <a:endParaRPr lang="en-US" dirty="0"/>
          </a:p>
        </p:txBody>
      </p:sp>
      <p:sp>
        <p:nvSpPr>
          <p:cNvPr id="5" name="Объект 2"/>
          <p:cNvSpPr txBox="1">
            <a:spLocks/>
          </p:cNvSpPr>
          <p:nvPr/>
        </p:nvSpPr>
        <p:spPr>
          <a:xfrm>
            <a:off x="324091" y="2019354"/>
            <a:ext cx="5393803" cy="4023360"/>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class </a:t>
            </a:r>
            <a:r>
              <a:rPr lang="en-US" dirty="0" err="1"/>
              <a:t>FirstRoute</a:t>
            </a:r>
            <a:r>
              <a:rPr lang="en-US" dirty="0"/>
              <a:t> extends </a:t>
            </a:r>
            <a:r>
              <a:rPr lang="en-US" dirty="0" err="1"/>
              <a:t>StatelessWidget</a:t>
            </a:r>
            <a:r>
              <a:rPr lang="en-US" dirty="0"/>
              <a:t> {</a:t>
            </a:r>
          </a:p>
          <a:p>
            <a:pPr>
              <a:spcBef>
                <a:spcPts val="0"/>
              </a:spcBef>
              <a:spcAft>
                <a:spcPts val="0"/>
              </a:spcAft>
            </a:pPr>
            <a:r>
              <a:rPr lang="en-US" dirty="0"/>
              <a:t>  </a:t>
            </a:r>
            <a:r>
              <a:rPr lang="en-US" dirty="0" err="1"/>
              <a:t>const</a:t>
            </a:r>
            <a:r>
              <a:rPr lang="en-US" dirty="0"/>
              <a:t> </a:t>
            </a:r>
            <a:r>
              <a:rPr lang="en-US" dirty="0" err="1"/>
              <a:t>FirstRoute</a:t>
            </a:r>
            <a:r>
              <a:rPr lang="en-US" dirty="0"/>
              <a:t>({</a:t>
            </a:r>
            <a:r>
              <a:rPr lang="en-US" dirty="0" err="1"/>
              <a:t>super.key</a:t>
            </a:r>
            <a:r>
              <a:rPr lang="en-US" dirty="0"/>
              <a:t>});</a:t>
            </a:r>
          </a:p>
          <a:p>
            <a:pPr>
              <a:spcBef>
                <a:spcPts val="0"/>
              </a:spcBef>
              <a:spcAft>
                <a:spcPts val="0"/>
              </a:spcAft>
            </a:pPr>
            <a:endParaRPr lang="en-US" dirty="0"/>
          </a:p>
          <a:p>
            <a:pPr>
              <a:spcBef>
                <a:spcPts val="0"/>
              </a:spcBef>
              <a:spcAft>
                <a:spcPts val="0"/>
              </a:spcAft>
            </a:pPr>
            <a:r>
              <a:rPr lang="en-US" dirty="0"/>
              <a:t>  @override</a:t>
            </a:r>
          </a:p>
          <a:p>
            <a:pPr>
              <a:spcBef>
                <a:spcPts val="0"/>
              </a:spcBef>
              <a:spcAft>
                <a:spcPts val="0"/>
              </a:spcAft>
            </a:pPr>
            <a:r>
              <a:rPr lang="en-US" dirty="0"/>
              <a:t>  Widget build(</a:t>
            </a:r>
            <a:r>
              <a:rPr lang="en-US" dirty="0" err="1"/>
              <a:t>BuildContext</a:t>
            </a:r>
            <a:r>
              <a:rPr lang="en-US" dirty="0"/>
              <a:t> context) {</a:t>
            </a:r>
          </a:p>
          <a:p>
            <a:pPr>
              <a:spcBef>
                <a:spcPts val="0"/>
              </a:spcBef>
              <a:spcAft>
                <a:spcPts val="0"/>
              </a:spcAft>
            </a:pPr>
            <a:r>
              <a:rPr lang="en-US" dirty="0"/>
              <a:t>    return Scaffold(</a:t>
            </a:r>
          </a:p>
          <a:p>
            <a:pPr>
              <a:spcBef>
                <a:spcPts val="0"/>
              </a:spcBef>
              <a:spcAft>
                <a:spcPts val="0"/>
              </a:spcAft>
            </a:pPr>
            <a:r>
              <a:rPr lang="en-US" dirty="0"/>
              <a:t>      </a:t>
            </a:r>
            <a:r>
              <a:rPr lang="en-US" dirty="0" err="1"/>
              <a:t>appBar</a:t>
            </a:r>
            <a:r>
              <a:rPr lang="en-US" dirty="0"/>
              <a:t>: </a:t>
            </a:r>
            <a:r>
              <a:rPr lang="en-US" dirty="0" err="1"/>
              <a:t>AppBar</a:t>
            </a:r>
            <a:r>
              <a:rPr lang="en-US" dirty="0"/>
              <a:t>(</a:t>
            </a:r>
          </a:p>
          <a:p>
            <a:pPr>
              <a:spcBef>
                <a:spcPts val="0"/>
              </a:spcBef>
              <a:spcAft>
                <a:spcPts val="0"/>
              </a:spcAft>
            </a:pPr>
            <a:r>
              <a:rPr lang="en-US" dirty="0"/>
              <a:t>        title: </a:t>
            </a:r>
            <a:r>
              <a:rPr lang="en-US" dirty="0" err="1"/>
              <a:t>const</a:t>
            </a:r>
            <a:r>
              <a:rPr lang="en-US" dirty="0"/>
              <a:t> Text('First Route'),</a:t>
            </a:r>
          </a:p>
          <a:p>
            <a:pPr>
              <a:spcBef>
                <a:spcPts val="0"/>
              </a:spcBef>
              <a:spcAft>
                <a:spcPts val="0"/>
              </a:spcAft>
            </a:pPr>
            <a:r>
              <a:rPr lang="en-US" dirty="0"/>
              <a:t>      ),</a:t>
            </a:r>
          </a:p>
          <a:p>
            <a:pPr>
              <a:spcBef>
                <a:spcPts val="0"/>
              </a:spcBef>
              <a:spcAft>
                <a:spcPts val="0"/>
              </a:spcAft>
            </a:pPr>
            <a:r>
              <a:rPr lang="en-US" dirty="0"/>
              <a:t>      body: Center(</a:t>
            </a:r>
          </a:p>
          <a:p>
            <a:pPr>
              <a:spcBef>
                <a:spcPts val="0"/>
              </a:spcBef>
              <a:spcAft>
                <a:spcPts val="0"/>
              </a:spcAft>
            </a:pPr>
            <a:r>
              <a:rPr lang="en-US" dirty="0"/>
              <a:t>        child: </a:t>
            </a:r>
            <a:r>
              <a:rPr lang="en-US" dirty="0" err="1"/>
              <a:t>ElevatedButton</a:t>
            </a:r>
            <a:r>
              <a:rPr lang="en-US" dirty="0"/>
              <a:t>(</a:t>
            </a:r>
          </a:p>
          <a:p>
            <a:pPr>
              <a:spcBef>
                <a:spcPts val="0"/>
              </a:spcBef>
              <a:spcAft>
                <a:spcPts val="0"/>
              </a:spcAft>
            </a:pPr>
            <a:r>
              <a:rPr lang="en-US" dirty="0"/>
              <a:t>          child: </a:t>
            </a:r>
            <a:r>
              <a:rPr lang="en-US" dirty="0" err="1"/>
              <a:t>const</a:t>
            </a:r>
            <a:r>
              <a:rPr lang="en-US" dirty="0"/>
              <a:t> Text('Open route'),</a:t>
            </a:r>
          </a:p>
          <a:p>
            <a:pPr>
              <a:spcBef>
                <a:spcPts val="0"/>
              </a:spcBef>
              <a:spcAft>
                <a:spcPts val="0"/>
              </a:spcAft>
            </a:pPr>
            <a:r>
              <a:rPr lang="en-US" dirty="0"/>
              <a:t>          </a:t>
            </a:r>
            <a:r>
              <a:rPr lang="en-US" dirty="0" err="1"/>
              <a:t>onPressed</a:t>
            </a:r>
            <a:r>
              <a:rPr lang="en-US" dirty="0"/>
              <a:t>: () {</a:t>
            </a:r>
          </a:p>
          <a:p>
            <a:pPr>
              <a:spcBef>
                <a:spcPts val="0"/>
              </a:spcBef>
              <a:spcAft>
                <a:spcPts val="0"/>
              </a:spcAft>
            </a:pPr>
            <a:r>
              <a:rPr lang="en-US" dirty="0"/>
              <a:t>            </a:t>
            </a:r>
            <a:r>
              <a:rPr lang="en-US" dirty="0" err="1"/>
              <a:t>Navigator.push</a:t>
            </a:r>
            <a:r>
              <a:rPr lang="en-US" dirty="0"/>
              <a:t>(</a:t>
            </a:r>
          </a:p>
          <a:p>
            <a:pPr>
              <a:spcBef>
                <a:spcPts val="0"/>
              </a:spcBef>
              <a:spcAft>
                <a:spcPts val="0"/>
              </a:spcAft>
            </a:pPr>
            <a:r>
              <a:rPr lang="en-US" dirty="0"/>
              <a:t>              context,</a:t>
            </a:r>
          </a:p>
          <a:p>
            <a:pPr>
              <a:spcBef>
                <a:spcPts val="0"/>
              </a:spcBef>
              <a:spcAft>
                <a:spcPts val="0"/>
              </a:spcAft>
            </a:pPr>
            <a:r>
              <a:rPr lang="en-US" dirty="0"/>
              <a:t>              </a:t>
            </a:r>
            <a:r>
              <a:rPr lang="en-US" dirty="0" err="1"/>
              <a:t>MaterialPageRoute</a:t>
            </a:r>
            <a:r>
              <a:rPr lang="en-US" dirty="0"/>
              <a:t>(builder: (context) =&gt; </a:t>
            </a:r>
            <a:r>
              <a:rPr lang="en-US" dirty="0" err="1"/>
              <a:t>const</a:t>
            </a:r>
            <a:r>
              <a:rPr lang="en-US" dirty="0"/>
              <a:t> </a:t>
            </a:r>
            <a:r>
              <a:rPr lang="en-US" dirty="0" err="1"/>
              <a:t>SecondRoute</a:t>
            </a:r>
            <a:r>
              <a:rPr lang="en-US" dirty="0"/>
              <a:t>()),</a:t>
            </a:r>
          </a:p>
        </p:txBody>
      </p:sp>
      <p:sp>
        <p:nvSpPr>
          <p:cNvPr id="6" name="Объект 2"/>
          <p:cNvSpPr txBox="1">
            <a:spLocks/>
          </p:cNvSpPr>
          <p:nvPr/>
        </p:nvSpPr>
        <p:spPr>
          <a:xfrm>
            <a:off x="6344855" y="2019354"/>
            <a:ext cx="5393803" cy="402336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class </a:t>
            </a:r>
            <a:r>
              <a:rPr lang="en-US" dirty="0" err="1"/>
              <a:t>SecondRoute</a:t>
            </a:r>
            <a:r>
              <a:rPr lang="en-US" dirty="0"/>
              <a:t> extends </a:t>
            </a:r>
            <a:r>
              <a:rPr lang="en-US" dirty="0" err="1"/>
              <a:t>StatelessWidget</a:t>
            </a:r>
            <a:r>
              <a:rPr lang="en-US" dirty="0"/>
              <a:t> {</a:t>
            </a:r>
          </a:p>
          <a:p>
            <a:pPr>
              <a:spcBef>
                <a:spcPts val="0"/>
              </a:spcBef>
              <a:spcAft>
                <a:spcPts val="0"/>
              </a:spcAft>
            </a:pPr>
            <a:r>
              <a:rPr lang="en-US" dirty="0"/>
              <a:t>  </a:t>
            </a:r>
            <a:r>
              <a:rPr lang="en-US" dirty="0" err="1"/>
              <a:t>const</a:t>
            </a:r>
            <a:r>
              <a:rPr lang="en-US" dirty="0"/>
              <a:t> </a:t>
            </a:r>
            <a:r>
              <a:rPr lang="en-US" dirty="0" err="1"/>
              <a:t>SecondRoute</a:t>
            </a:r>
            <a:r>
              <a:rPr lang="en-US" dirty="0"/>
              <a:t>({</a:t>
            </a:r>
            <a:r>
              <a:rPr lang="en-US" dirty="0" err="1"/>
              <a:t>super.key</a:t>
            </a:r>
            <a:r>
              <a:rPr lang="en-US" dirty="0"/>
              <a:t>});</a:t>
            </a:r>
          </a:p>
          <a:p>
            <a:pPr>
              <a:spcBef>
                <a:spcPts val="0"/>
              </a:spcBef>
              <a:spcAft>
                <a:spcPts val="0"/>
              </a:spcAft>
            </a:pPr>
            <a:endParaRPr lang="en-US" dirty="0"/>
          </a:p>
          <a:p>
            <a:pPr>
              <a:spcBef>
                <a:spcPts val="0"/>
              </a:spcBef>
              <a:spcAft>
                <a:spcPts val="0"/>
              </a:spcAft>
            </a:pPr>
            <a:r>
              <a:rPr lang="en-US" dirty="0"/>
              <a:t>  @override</a:t>
            </a:r>
          </a:p>
          <a:p>
            <a:pPr>
              <a:spcBef>
                <a:spcPts val="0"/>
              </a:spcBef>
              <a:spcAft>
                <a:spcPts val="0"/>
              </a:spcAft>
            </a:pPr>
            <a:r>
              <a:rPr lang="en-US" dirty="0"/>
              <a:t>  Widget build(</a:t>
            </a:r>
            <a:r>
              <a:rPr lang="en-US" dirty="0" err="1"/>
              <a:t>BuildContext</a:t>
            </a:r>
            <a:r>
              <a:rPr lang="en-US" dirty="0"/>
              <a:t> context) {</a:t>
            </a:r>
          </a:p>
          <a:p>
            <a:pPr>
              <a:spcBef>
                <a:spcPts val="0"/>
              </a:spcBef>
              <a:spcAft>
                <a:spcPts val="0"/>
              </a:spcAft>
            </a:pPr>
            <a:r>
              <a:rPr lang="en-US" dirty="0"/>
              <a:t>    return Scaffold(</a:t>
            </a:r>
          </a:p>
          <a:p>
            <a:pPr>
              <a:spcBef>
                <a:spcPts val="0"/>
              </a:spcBef>
              <a:spcAft>
                <a:spcPts val="0"/>
              </a:spcAft>
            </a:pPr>
            <a:r>
              <a:rPr lang="en-US" dirty="0"/>
              <a:t>      </a:t>
            </a:r>
            <a:r>
              <a:rPr lang="en-US" dirty="0" err="1"/>
              <a:t>appBar</a:t>
            </a:r>
            <a:r>
              <a:rPr lang="en-US" dirty="0"/>
              <a:t>: </a:t>
            </a:r>
            <a:r>
              <a:rPr lang="en-US" dirty="0" err="1"/>
              <a:t>AppBar</a:t>
            </a:r>
            <a:r>
              <a:rPr lang="en-US" dirty="0"/>
              <a:t>(</a:t>
            </a:r>
          </a:p>
          <a:p>
            <a:pPr>
              <a:spcBef>
                <a:spcPts val="0"/>
              </a:spcBef>
              <a:spcAft>
                <a:spcPts val="0"/>
              </a:spcAft>
            </a:pPr>
            <a:r>
              <a:rPr lang="en-US" dirty="0"/>
              <a:t>        title: </a:t>
            </a:r>
            <a:r>
              <a:rPr lang="en-US" dirty="0" err="1"/>
              <a:t>const</a:t>
            </a:r>
            <a:r>
              <a:rPr lang="en-US" dirty="0"/>
              <a:t> Text('Second Route'),</a:t>
            </a:r>
          </a:p>
          <a:p>
            <a:pPr>
              <a:spcBef>
                <a:spcPts val="0"/>
              </a:spcBef>
              <a:spcAft>
                <a:spcPts val="0"/>
              </a:spcAft>
            </a:pPr>
            <a:r>
              <a:rPr lang="en-US" dirty="0"/>
              <a:t>      ),</a:t>
            </a:r>
          </a:p>
          <a:p>
            <a:pPr>
              <a:spcBef>
                <a:spcPts val="0"/>
              </a:spcBef>
              <a:spcAft>
                <a:spcPts val="0"/>
              </a:spcAft>
            </a:pPr>
            <a:r>
              <a:rPr lang="en-US" dirty="0"/>
              <a:t>      body: Center(</a:t>
            </a:r>
          </a:p>
          <a:p>
            <a:pPr>
              <a:spcBef>
                <a:spcPts val="0"/>
              </a:spcBef>
              <a:spcAft>
                <a:spcPts val="0"/>
              </a:spcAft>
            </a:pPr>
            <a:r>
              <a:rPr lang="en-US" dirty="0"/>
              <a:t>        child: </a:t>
            </a:r>
            <a:r>
              <a:rPr lang="en-US" dirty="0" err="1"/>
              <a:t>ElevatedButton</a:t>
            </a:r>
            <a:r>
              <a:rPr lang="en-US" dirty="0"/>
              <a:t>(</a:t>
            </a:r>
          </a:p>
          <a:p>
            <a:pPr>
              <a:spcBef>
                <a:spcPts val="0"/>
              </a:spcBef>
              <a:spcAft>
                <a:spcPts val="0"/>
              </a:spcAft>
            </a:pPr>
            <a:r>
              <a:rPr lang="en-US" dirty="0"/>
              <a:t>          </a:t>
            </a:r>
            <a:r>
              <a:rPr lang="en-US" dirty="0" err="1"/>
              <a:t>onPressed</a:t>
            </a:r>
            <a:r>
              <a:rPr lang="en-US" dirty="0"/>
              <a:t>: () {</a:t>
            </a:r>
          </a:p>
          <a:p>
            <a:pPr>
              <a:spcBef>
                <a:spcPts val="0"/>
              </a:spcBef>
              <a:spcAft>
                <a:spcPts val="0"/>
              </a:spcAft>
            </a:pPr>
            <a:r>
              <a:rPr lang="en-US" dirty="0"/>
              <a:t>            </a:t>
            </a:r>
            <a:r>
              <a:rPr lang="en-US" dirty="0" err="1"/>
              <a:t>Navigator.pop</a:t>
            </a:r>
            <a:r>
              <a:rPr lang="en-US" dirty="0"/>
              <a:t>(context);</a:t>
            </a:r>
          </a:p>
          <a:p>
            <a:pPr>
              <a:spcBef>
                <a:spcPts val="0"/>
              </a:spcBef>
              <a:spcAft>
                <a:spcPts val="0"/>
              </a:spcAft>
            </a:pPr>
            <a:r>
              <a:rPr lang="en-US" dirty="0"/>
              <a:t>          },</a:t>
            </a:r>
          </a:p>
          <a:p>
            <a:pPr>
              <a:spcBef>
                <a:spcPts val="0"/>
              </a:spcBef>
              <a:spcAft>
                <a:spcPts val="0"/>
              </a:spcAft>
            </a:pPr>
            <a:r>
              <a:rPr lang="en-US" dirty="0"/>
              <a:t>          child: </a:t>
            </a:r>
            <a:r>
              <a:rPr lang="en-US" dirty="0" err="1"/>
              <a:t>const</a:t>
            </a:r>
            <a:r>
              <a:rPr lang="en-US" dirty="0"/>
              <a:t> Text('Go back!'),</a:t>
            </a:r>
          </a:p>
        </p:txBody>
      </p:sp>
    </p:spTree>
    <p:extLst>
      <p:ext uri="{BB962C8B-B14F-4D97-AF65-F5344CB8AC3E}">
        <p14:creationId xmlns:p14="http://schemas.microsoft.com/office/powerpoint/2010/main" val="1902102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Класс </a:t>
            </a:r>
            <a:r>
              <a:rPr lang="en-US" dirty="0"/>
              <a:t>Navigator</a:t>
            </a:r>
            <a:endParaRPr lang="ru-RU" dirty="0"/>
          </a:p>
        </p:txBody>
      </p:sp>
      <p:sp>
        <p:nvSpPr>
          <p:cNvPr id="3" name="Объект 2"/>
          <p:cNvSpPr>
            <a:spLocks noGrp="1"/>
          </p:cNvSpPr>
          <p:nvPr>
            <p:ph idx="1"/>
          </p:nvPr>
        </p:nvSpPr>
        <p:spPr/>
        <p:txBody>
          <a:bodyPr>
            <a:normAutofit/>
          </a:bodyPr>
          <a:lstStyle/>
          <a:p>
            <a:r>
              <a:rPr lang="ru-RU" sz="3200" dirty="0" err="1"/>
              <a:t>Navigator</a:t>
            </a:r>
            <a:r>
              <a:rPr lang="ru-RU" sz="3200" dirty="0"/>
              <a:t>— это еще один </a:t>
            </a:r>
            <a:r>
              <a:rPr lang="ru-RU" sz="3200" dirty="0" err="1"/>
              <a:t>Widget</a:t>
            </a:r>
            <a:r>
              <a:rPr lang="ru-RU" sz="3200" dirty="0"/>
              <a:t>, управляющий страницами приложения в формате </a:t>
            </a:r>
            <a:r>
              <a:rPr lang="ru-RU" sz="3200" dirty="0" smtClean="0"/>
              <a:t>стека</a:t>
            </a:r>
            <a:r>
              <a:rPr lang="en-US" sz="3200" dirty="0" smtClean="0"/>
              <a:t> </a:t>
            </a:r>
            <a:r>
              <a:rPr lang="ru-RU" sz="3200" dirty="0" smtClean="0"/>
              <a:t>и использует </a:t>
            </a:r>
            <a:r>
              <a:rPr lang="ru-RU" sz="3200" dirty="0"/>
              <a:t>принцип </a:t>
            </a:r>
            <a:r>
              <a:rPr lang="en-US" sz="3200" dirty="0"/>
              <a:t>LIFO</a:t>
            </a:r>
            <a:r>
              <a:rPr lang="en-US" sz="3200" dirty="0" smtClean="0"/>
              <a:t>.</a:t>
            </a:r>
            <a:r>
              <a:rPr lang="ru-RU" sz="3200" dirty="0" smtClean="0"/>
              <a:t> </a:t>
            </a:r>
          </a:p>
          <a:p>
            <a:r>
              <a:rPr lang="ru-RU" sz="3200" dirty="0" smtClean="0"/>
              <a:t>Полноэкранные </a:t>
            </a:r>
            <a:r>
              <a:rPr lang="ru-RU" sz="3200" dirty="0"/>
              <a:t>страницы называются </a:t>
            </a:r>
            <a:r>
              <a:rPr lang="ru-RU" sz="3200" dirty="0" smtClean="0"/>
              <a:t>маршрутами</a:t>
            </a:r>
            <a:r>
              <a:rPr lang="en-US" sz="3200" dirty="0"/>
              <a:t>.</a:t>
            </a:r>
            <a:endParaRPr lang="ru-RU" sz="3200" dirty="0"/>
          </a:p>
        </p:txBody>
      </p:sp>
    </p:spTree>
    <p:extLst>
      <p:ext uri="{BB962C8B-B14F-4D97-AF65-F5344CB8AC3E}">
        <p14:creationId xmlns:p14="http://schemas.microsoft.com/office/powerpoint/2010/main" val="34360124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4" name="Рисунок 3"/>
          <p:cNvPicPr>
            <a:picLocks noChangeAspect="1"/>
          </p:cNvPicPr>
          <p:nvPr/>
        </p:nvPicPr>
        <p:blipFill>
          <a:blip r:embed="rId2"/>
          <a:stretch>
            <a:fillRect/>
          </a:stretch>
        </p:blipFill>
        <p:spPr>
          <a:xfrm>
            <a:off x="1684928" y="766242"/>
            <a:ext cx="3057952" cy="4934639"/>
          </a:xfrm>
          <a:prstGeom prst="rect">
            <a:avLst/>
          </a:prstGeom>
        </p:spPr>
      </p:pic>
      <p:pic>
        <p:nvPicPr>
          <p:cNvPr id="5" name="Рисунок 4"/>
          <p:cNvPicPr>
            <a:picLocks noChangeAspect="1"/>
          </p:cNvPicPr>
          <p:nvPr/>
        </p:nvPicPr>
        <p:blipFill>
          <a:blip r:embed="rId3"/>
          <a:stretch>
            <a:fillRect/>
          </a:stretch>
        </p:blipFill>
        <p:spPr>
          <a:xfrm>
            <a:off x="7649987" y="670979"/>
            <a:ext cx="3096057" cy="5029902"/>
          </a:xfrm>
          <a:prstGeom prst="rect">
            <a:avLst/>
          </a:prstGeom>
        </p:spPr>
      </p:pic>
    </p:spTree>
    <p:extLst>
      <p:ext uri="{BB962C8B-B14F-4D97-AF65-F5344CB8AC3E}">
        <p14:creationId xmlns:p14="http://schemas.microsoft.com/office/powerpoint/2010/main" val="14203471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Навигация с </a:t>
            </a:r>
            <a:r>
              <a:rPr lang="en-US" dirty="0" err="1" smtClean="0"/>
              <a:t>CupertinoPageRoute</a:t>
            </a:r>
            <a:endParaRPr lang="en-US" dirty="0"/>
          </a:p>
        </p:txBody>
      </p:sp>
      <p:sp>
        <p:nvSpPr>
          <p:cNvPr id="3" name="Объект 2"/>
          <p:cNvSpPr>
            <a:spLocks noGrp="1"/>
          </p:cNvSpPr>
          <p:nvPr>
            <p:ph idx="1"/>
          </p:nvPr>
        </p:nvSpPr>
        <p:spPr>
          <a:xfrm>
            <a:off x="115747" y="1845734"/>
            <a:ext cx="11644131" cy="4023360"/>
          </a:xfrm>
        </p:spPr>
        <p:txBody>
          <a:bodyPr>
            <a:noAutofit/>
          </a:bodyPr>
          <a:lstStyle/>
          <a:p>
            <a:r>
              <a:rPr lang="ru-RU" sz="2800" dirty="0"/>
              <a:t>Реализация навигации с помощью </a:t>
            </a:r>
            <a:r>
              <a:rPr lang="ru-RU" sz="2800" dirty="0" err="1"/>
              <a:t>виджетов</a:t>
            </a:r>
            <a:r>
              <a:rPr lang="ru-RU" sz="2800" dirty="0"/>
              <a:t> </a:t>
            </a:r>
            <a:r>
              <a:rPr lang="ru-RU" sz="2800" dirty="0" err="1"/>
              <a:t>Cupertino</a:t>
            </a:r>
            <a:r>
              <a:rPr lang="ru-RU" sz="2800" dirty="0"/>
              <a:t> выполняется по тем же шагам, что и при использовании </a:t>
            </a:r>
            <a:r>
              <a:rPr lang="ru-RU" sz="2800" dirty="0" err="1"/>
              <a:t>MaterialPageRoute</a:t>
            </a:r>
            <a:r>
              <a:rPr lang="ru-RU" sz="2800" dirty="0"/>
              <a:t>, но вместо этого вы используете </a:t>
            </a:r>
            <a:r>
              <a:rPr lang="ru-RU" sz="2800" dirty="0" err="1"/>
              <a:t>CupertinoPageRoute</a:t>
            </a:r>
            <a:r>
              <a:rPr lang="ru-RU" sz="2800" dirty="0"/>
              <a:t>, который предоставляет анимацию перехода в стиле </a:t>
            </a:r>
            <a:r>
              <a:rPr lang="ru-RU" sz="2800" dirty="0" err="1"/>
              <a:t>iOS</a:t>
            </a:r>
            <a:r>
              <a:rPr lang="ru-RU" sz="2800" dirty="0" smtClean="0"/>
              <a:t>.</a:t>
            </a:r>
            <a:endParaRPr lang="ru-RU" sz="2800" dirty="0"/>
          </a:p>
          <a:p>
            <a:r>
              <a:rPr lang="ru-RU" sz="2800" dirty="0"/>
              <a:t>В следующем примере эти </a:t>
            </a:r>
            <a:r>
              <a:rPr lang="ru-RU" sz="2800" dirty="0" err="1"/>
              <a:t>виджеты</a:t>
            </a:r>
            <a:r>
              <a:rPr lang="ru-RU" sz="2800" dirty="0"/>
              <a:t> были заменены</a:t>
            </a:r>
            <a:r>
              <a:rPr lang="ru-RU" sz="2800" dirty="0" smtClean="0"/>
              <a:t>:</a:t>
            </a:r>
          </a:p>
          <a:p>
            <a:r>
              <a:rPr lang="ru-RU" sz="2800" dirty="0"/>
              <a:t/>
            </a:r>
            <a:br>
              <a:rPr lang="ru-RU" sz="2800" dirty="0"/>
            </a:br>
            <a:r>
              <a:rPr lang="en-US" sz="2800" dirty="0" err="1"/>
              <a:t>MaterialApp</a:t>
            </a:r>
            <a:r>
              <a:rPr lang="en-US" sz="2800" dirty="0"/>
              <a:t> </a:t>
            </a:r>
            <a:r>
              <a:rPr lang="ru-RU" sz="2800" dirty="0"/>
              <a:t>заменен на </a:t>
            </a:r>
            <a:r>
              <a:rPr lang="en-US" sz="2800" dirty="0" err="1"/>
              <a:t>CupertinoApp</a:t>
            </a:r>
            <a:r>
              <a:rPr lang="en-US" sz="2800" dirty="0"/>
              <a:t>.</a:t>
            </a:r>
            <a:br>
              <a:rPr lang="en-US" sz="2800" dirty="0"/>
            </a:br>
            <a:r>
              <a:rPr lang="en-US" sz="2800" dirty="0"/>
              <a:t>Scaffold </a:t>
            </a:r>
            <a:r>
              <a:rPr lang="ru-RU" sz="2800" dirty="0"/>
              <a:t>заменен на </a:t>
            </a:r>
            <a:r>
              <a:rPr lang="en-US" sz="2800" dirty="0" err="1"/>
              <a:t>CupertinoPageScaffold</a:t>
            </a:r>
            <a:r>
              <a:rPr lang="en-US" sz="2800" dirty="0"/>
              <a:t>.</a:t>
            </a:r>
            <a:br>
              <a:rPr lang="en-US" sz="2800" dirty="0"/>
            </a:br>
            <a:r>
              <a:rPr lang="en-US" sz="2800" dirty="0" err="1"/>
              <a:t>ElevatedButton</a:t>
            </a:r>
            <a:r>
              <a:rPr lang="en-US" sz="2800" dirty="0"/>
              <a:t> </a:t>
            </a:r>
            <a:r>
              <a:rPr lang="ru-RU" sz="2800" dirty="0"/>
              <a:t>заменен на </a:t>
            </a:r>
            <a:r>
              <a:rPr lang="en-US" sz="2800" dirty="0" err="1"/>
              <a:t>CupertinoButton</a:t>
            </a:r>
            <a:r>
              <a:rPr lang="en-US" sz="2800" dirty="0"/>
              <a:t>.</a:t>
            </a:r>
          </a:p>
        </p:txBody>
      </p:sp>
    </p:spTree>
    <p:extLst>
      <p:ext uri="{BB962C8B-B14F-4D97-AF65-F5344CB8AC3E}">
        <p14:creationId xmlns:p14="http://schemas.microsoft.com/office/powerpoint/2010/main" val="12296201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Переход на вторую и возврат</a:t>
            </a:r>
            <a:endParaRPr lang="en-US" dirty="0"/>
          </a:p>
        </p:txBody>
      </p:sp>
      <p:sp>
        <p:nvSpPr>
          <p:cNvPr id="5" name="Объект 2"/>
          <p:cNvSpPr txBox="1">
            <a:spLocks/>
          </p:cNvSpPr>
          <p:nvPr/>
        </p:nvSpPr>
        <p:spPr>
          <a:xfrm>
            <a:off x="324091" y="2019354"/>
            <a:ext cx="5393803" cy="4023360"/>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class </a:t>
            </a:r>
            <a:r>
              <a:rPr lang="en-US" dirty="0" err="1"/>
              <a:t>FirstRoute</a:t>
            </a:r>
            <a:r>
              <a:rPr lang="en-US" dirty="0"/>
              <a:t> extends </a:t>
            </a:r>
            <a:r>
              <a:rPr lang="en-US" dirty="0" err="1"/>
              <a:t>StatelessWidget</a:t>
            </a:r>
            <a:r>
              <a:rPr lang="en-US" dirty="0"/>
              <a:t> {</a:t>
            </a:r>
          </a:p>
          <a:p>
            <a:pPr>
              <a:spcBef>
                <a:spcPts val="0"/>
              </a:spcBef>
              <a:spcAft>
                <a:spcPts val="0"/>
              </a:spcAft>
            </a:pPr>
            <a:r>
              <a:rPr lang="en-US" dirty="0"/>
              <a:t>  </a:t>
            </a:r>
            <a:r>
              <a:rPr lang="en-US" dirty="0" err="1"/>
              <a:t>const</a:t>
            </a:r>
            <a:r>
              <a:rPr lang="en-US" dirty="0"/>
              <a:t> </a:t>
            </a:r>
            <a:r>
              <a:rPr lang="en-US" dirty="0" err="1"/>
              <a:t>FirstRoute</a:t>
            </a:r>
            <a:r>
              <a:rPr lang="en-US" dirty="0"/>
              <a:t>({</a:t>
            </a:r>
            <a:r>
              <a:rPr lang="en-US" dirty="0" err="1"/>
              <a:t>super.key</a:t>
            </a:r>
            <a:r>
              <a:rPr lang="en-US" dirty="0"/>
              <a:t>});</a:t>
            </a:r>
          </a:p>
          <a:p>
            <a:pPr>
              <a:spcBef>
                <a:spcPts val="0"/>
              </a:spcBef>
              <a:spcAft>
                <a:spcPts val="0"/>
              </a:spcAft>
            </a:pPr>
            <a:endParaRPr lang="en-US" dirty="0"/>
          </a:p>
          <a:p>
            <a:pPr>
              <a:spcBef>
                <a:spcPts val="0"/>
              </a:spcBef>
              <a:spcAft>
                <a:spcPts val="0"/>
              </a:spcAft>
            </a:pPr>
            <a:r>
              <a:rPr lang="en-US" dirty="0"/>
              <a:t>  @override</a:t>
            </a:r>
          </a:p>
          <a:p>
            <a:pPr>
              <a:spcBef>
                <a:spcPts val="0"/>
              </a:spcBef>
              <a:spcAft>
                <a:spcPts val="0"/>
              </a:spcAft>
            </a:pPr>
            <a:r>
              <a:rPr lang="en-US" dirty="0"/>
              <a:t>  Widget build(</a:t>
            </a:r>
            <a:r>
              <a:rPr lang="en-US" dirty="0" err="1"/>
              <a:t>BuildContext</a:t>
            </a:r>
            <a:r>
              <a:rPr lang="en-US" dirty="0"/>
              <a:t> context) {</a:t>
            </a:r>
          </a:p>
          <a:p>
            <a:pPr>
              <a:spcBef>
                <a:spcPts val="0"/>
              </a:spcBef>
              <a:spcAft>
                <a:spcPts val="0"/>
              </a:spcAft>
            </a:pPr>
            <a:r>
              <a:rPr lang="en-US" dirty="0"/>
              <a:t>    return </a:t>
            </a:r>
            <a:r>
              <a:rPr lang="en-US" dirty="0" err="1"/>
              <a:t>CupertinoPageScaffold</a:t>
            </a:r>
            <a:r>
              <a:rPr lang="en-US" dirty="0"/>
              <a:t>(</a:t>
            </a:r>
          </a:p>
          <a:p>
            <a:pPr>
              <a:spcBef>
                <a:spcPts val="0"/>
              </a:spcBef>
              <a:spcAft>
                <a:spcPts val="0"/>
              </a:spcAft>
            </a:pPr>
            <a:r>
              <a:rPr lang="en-US" dirty="0"/>
              <a:t>      </a:t>
            </a:r>
            <a:r>
              <a:rPr lang="en-US" dirty="0" err="1"/>
              <a:t>navigationBar</a:t>
            </a:r>
            <a:r>
              <a:rPr lang="en-US" dirty="0"/>
              <a:t>: </a:t>
            </a:r>
            <a:r>
              <a:rPr lang="en-US" dirty="0" err="1"/>
              <a:t>const</a:t>
            </a:r>
            <a:r>
              <a:rPr lang="en-US" dirty="0"/>
              <a:t> </a:t>
            </a:r>
            <a:r>
              <a:rPr lang="en-US" dirty="0" err="1"/>
              <a:t>CupertinoNavigationBar</a:t>
            </a:r>
            <a:r>
              <a:rPr lang="en-US" dirty="0"/>
              <a:t>(</a:t>
            </a:r>
          </a:p>
          <a:p>
            <a:pPr>
              <a:spcBef>
                <a:spcPts val="0"/>
              </a:spcBef>
              <a:spcAft>
                <a:spcPts val="0"/>
              </a:spcAft>
            </a:pPr>
            <a:r>
              <a:rPr lang="en-US" dirty="0"/>
              <a:t>        middle: Text('First Route'),</a:t>
            </a:r>
          </a:p>
          <a:p>
            <a:pPr>
              <a:spcBef>
                <a:spcPts val="0"/>
              </a:spcBef>
              <a:spcAft>
                <a:spcPts val="0"/>
              </a:spcAft>
            </a:pPr>
            <a:r>
              <a:rPr lang="en-US" dirty="0"/>
              <a:t>      ),</a:t>
            </a:r>
          </a:p>
          <a:p>
            <a:pPr>
              <a:spcBef>
                <a:spcPts val="0"/>
              </a:spcBef>
              <a:spcAft>
                <a:spcPts val="0"/>
              </a:spcAft>
            </a:pPr>
            <a:r>
              <a:rPr lang="en-US" dirty="0"/>
              <a:t>      child: Center(</a:t>
            </a:r>
          </a:p>
          <a:p>
            <a:pPr>
              <a:spcBef>
                <a:spcPts val="0"/>
              </a:spcBef>
              <a:spcAft>
                <a:spcPts val="0"/>
              </a:spcAft>
            </a:pPr>
            <a:r>
              <a:rPr lang="en-US" dirty="0"/>
              <a:t>        child: </a:t>
            </a:r>
            <a:r>
              <a:rPr lang="en-US" b="1" dirty="0" err="1"/>
              <a:t>CupertinoButton</a:t>
            </a:r>
            <a:r>
              <a:rPr lang="en-US" dirty="0"/>
              <a:t>(</a:t>
            </a:r>
          </a:p>
          <a:p>
            <a:pPr>
              <a:spcBef>
                <a:spcPts val="0"/>
              </a:spcBef>
              <a:spcAft>
                <a:spcPts val="0"/>
              </a:spcAft>
            </a:pPr>
            <a:r>
              <a:rPr lang="en-US" dirty="0"/>
              <a:t>          child: </a:t>
            </a:r>
            <a:r>
              <a:rPr lang="en-US" dirty="0" err="1"/>
              <a:t>const</a:t>
            </a:r>
            <a:r>
              <a:rPr lang="en-US" dirty="0"/>
              <a:t> Text('Open route'),</a:t>
            </a:r>
          </a:p>
          <a:p>
            <a:pPr>
              <a:spcBef>
                <a:spcPts val="0"/>
              </a:spcBef>
              <a:spcAft>
                <a:spcPts val="0"/>
              </a:spcAft>
            </a:pPr>
            <a:r>
              <a:rPr lang="en-US" dirty="0"/>
              <a:t>          </a:t>
            </a:r>
            <a:r>
              <a:rPr lang="en-US" dirty="0" err="1"/>
              <a:t>onPressed</a:t>
            </a:r>
            <a:r>
              <a:rPr lang="en-US" dirty="0"/>
              <a:t>: () {</a:t>
            </a:r>
          </a:p>
          <a:p>
            <a:pPr>
              <a:spcBef>
                <a:spcPts val="0"/>
              </a:spcBef>
              <a:spcAft>
                <a:spcPts val="0"/>
              </a:spcAft>
            </a:pPr>
            <a:r>
              <a:rPr lang="en-US" dirty="0"/>
              <a:t>            </a:t>
            </a:r>
            <a:r>
              <a:rPr lang="en-US" dirty="0" err="1"/>
              <a:t>Navigator.push</a:t>
            </a:r>
            <a:r>
              <a:rPr lang="en-US" dirty="0"/>
              <a:t>(</a:t>
            </a:r>
          </a:p>
          <a:p>
            <a:pPr>
              <a:spcBef>
                <a:spcPts val="0"/>
              </a:spcBef>
              <a:spcAft>
                <a:spcPts val="0"/>
              </a:spcAft>
            </a:pPr>
            <a:r>
              <a:rPr lang="en-US" dirty="0"/>
              <a:t>              context,</a:t>
            </a:r>
          </a:p>
          <a:p>
            <a:pPr>
              <a:spcBef>
                <a:spcPts val="0"/>
              </a:spcBef>
              <a:spcAft>
                <a:spcPts val="0"/>
              </a:spcAft>
            </a:pPr>
            <a:r>
              <a:rPr lang="en-US" dirty="0"/>
              <a:t>              </a:t>
            </a:r>
            <a:r>
              <a:rPr lang="en-US" b="1" dirty="0" err="1"/>
              <a:t>CupertinoPageRoute</a:t>
            </a:r>
            <a:r>
              <a:rPr lang="en-US" b="1" dirty="0"/>
              <a:t>(builder</a:t>
            </a:r>
            <a:r>
              <a:rPr lang="en-US" dirty="0"/>
              <a:t>: (context) =&gt; </a:t>
            </a:r>
            <a:r>
              <a:rPr lang="en-US" dirty="0" err="1"/>
              <a:t>const</a:t>
            </a:r>
            <a:r>
              <a:rPr lang="en-US" dirty="0"/>
              <a:t> </a:t>
            </a:r>
            <a:r>
              <a:rPr lang="en-US" dirty="0" err="1"/>
              <a:t>SecondRoute</a:t>
            </a:r>
            <a:r>
              <a:rPr lang="en-US" dirty="0"/>
              <a:t>()),</a:t>
            </a:r>
          </a:p>
          <a:p>
            <a:pPr>
              <a:spcBef>
                <a:spcPts val="0"/>
              </a:spcBef>
              <a:spcAft>
                <a:spcPts val="0"/>
              </a:spcAft>
            </a:pPr>
            <a:r>
              <a:rPr lang="en-US" dirty="0"/>
              <a:t> </a:t>
            </a:r>
          </a:p>
        </p:txBody>
      </p:sp>
      <p:sp>
        <p:nvSpPr>
          <p:cNvPr id="6" name="Объект 2"/>
          <p:cNvSpPr txBox="1">
            <a:spLocks/>
          </p:cNvSpPr>
          <p:nvPr/>
        </p:nvSpPr>
        <p:spPr>
          <a:xfrm>
            <a:off x="6364310" y="2019354"/>
            <a:ext cx="5393803"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 Widget build(</a:t>
            </a:r>
            <a:r>
              <a:rPr lang="en-US" dirty="0" err="1"/>
              <a:t>BuildContext</a:t>
            </a:r>
            <a:r>
              <a:rPr lang="en-US" dirty="0"/>
              <a:t> context) {</a:t>
            </a:r>
          </a:p>
          <a:p>
            <a:pPr>
              <a:spcBef>
                <a:spcPts val="0"/>
              </a:spcBef>
              <a:spcAft>
                <a:spcPts val="0"/>
              </a:spcAft>
            </a:pPr>
            <a:r>
              <a:rPr lang="en-US" dirty="0"/>
              <a:t>    return </a:t>
            </a:r>
            <a:r>
              <a:rPr lang="en-US" dirty="0" err="1"/>
              <a:t>CupertinoPageScaffold</a:t>
            </a:r>
            <a:r>
              <a:rPr lang="en-US" dirty="0"/>
              <a:t>(</a:t>
            </a:r>
          </a:p>
          <a:p>
            <a:pPr>
              <a:spcBef>
                <a:spcPts val="0"/>
              </a:spcBef>
              <a:spcAft>
                <a:spcPts val="0"/>
              </a:spcAft>
            </a:pPr>
            <a:r>
              <a:rPr lang="en-US" dirty="0"/>
              <a:t>      </a:t>
            </a:r>
            <a:r>
              <a:rPr lang="en-US" dirty="0" err="1"/>
              <a:t>navigationBar</a:t>
            </a:r>
            <a:r>
              <a:rPr lang="en-US" dirty="0"/>
              <a:t>: </a:t>
            </a:r>
            <a:r>
              <a:rPr lang="en-US" dirty="0" err="1"/>
              <a:t>const</a:t>
            </a:r>
            <a:r>
              <a:rPr lang="en-US" dirty="0"/>
              <a:t> </a:t>
            </a:r>
            <a:r>
              <a:rPr lang="en-US" dirty="0" err="1"/>
              <a:t>CupertinoNavigationBar</a:t>
            </a:r>
            <a:r>
              <a:rPr lang="en-US" dirty="0"/>
              <a:t>(</a:t>
            </a:r>
          </a:p>
          <a:p>
            <a:pPr>
              <a:spcBef>
                <a:spcPts val="0"/>
              </a:spcBef>
              <a:spcAft>
                <a:spcPts val="0"/>
              </a:spcAft>
            </a:pPr>
            <a:r>
              <a:rPr lang="en-US" dirty="0"/>
              <a:t>        middle: Text('Second Route'),</a:t>
            </a:r>
          </a:p>
          <a:p>
            <a:pPr>
              <a:spcBef>
                <a:spcPts val="0"/>
              </a:spcBef>
              <a:spcAft>
                <a:spcPts val="0"/>
              </a:spcAft>
            </a:pPr>
            <a:r>
              <a:rPr lang="en-US" dirty="0"/>
              <a:t>      ),</a:t>
            </a:r>
          </a:p>
          <a:p>
            <a:pPr>
              <a:spcBef>
                <a:spcPts val="0"/>
              </a:spcBef>
              <a:spcAft>
                <a:spcPts val="0"/>
              </a:spcAft>
            </a:pPr>
            <a:r>
              <a:rPr lang="en-US" dirty="0"/>
              <a:t>      child: Center(</a:t>
            </a:r>
          </a:p>
          <a:p>
            <a:pPr>
              <a:spcBef>
                <a:spcPts val="0"/>
              </a:spcBef>
              <a:spcAft>
                <a:spcPts val="0"/>
              </a:spcAft>
            </a:pPr>
            <a:r>
              <a:rPr lang="en-US" dirty="0"/>
              <a:t>        child: </a:t>
            </a:r>
            <a:r>
              <a:rPr lang="en-US" dirty="0" err="1"/>
              <a:t>CupertinoButton</a:t>
            </a:r>
            <a:r>
              <a:rPr lang="en-US" dirty="0"/>
              <a:t>(</a:t>
            </a:r>
          </a:p>
          <a:p>
            <a:pPr>
              <a:spcBef>
                <a:spcPts val="0"/>
              </a:spcBef>
              <a:spcAft>
                <a:spcPts val="0"/>
              </a:spcAft>
            </a:pPr>
            <a:r>
              <a:rPr lang="en-US" dirty="0"/>
              <a:t>          </a:t>
            </a:r>
            <a:r>
              <a:rPr lang="en-US" dirty="0" err="1"/>
              <a:t>onPressed</a:t>
            </a:r>
            <a:r>
              <a:rPr lang="en-US" dirty="0"/>
              <a:t>: () {</a:t>
            </a:r>
          </a:p>
          <a:p>
            <a:pPr>
              <a:spcBef>
                <a:spcPts val="0"/>
              </a:spcBef>
              <a:spcAft>
                <a:spcPts val="0"/>
              </a:spcAft>
            </a:pPr>
            <a:r>
              <a:rPr lang="en-US" dirty="0"/>
              <a:t>            </a:t>
            </a:r>
            <a:r>
              <a:rPr lang="en-US" dirty="0" err="1"/>
              <a:t>Navigator.pop</a:t>
            </a:r>
            <a:r>
              <a:rPr lang="en-US" dirty="0"/>
              <a:t>(context);</a:t>
            </a:r>
          </a:p>
          <a:p>
            <a:pPr>
              <a:spcBef>
                <a:spcPts val="0"/>
              </a:spcBef>
              <a:spcAft>
                <a:spcPts val="0"/>
              </a:spcAft>
            </a:pPr>
            <a:r>
              <a:rPr lang="en-US" dirty="0"/>
              <a:t>          },</a:t>
            </a:r>
          </a:p>
          <a:p>
            <a:pPr>
              <a:spcBef>
                <a:spcPts val="0"/>
              </a:spcBef>
              <a:spcAft>
                <a:spcPts val="0"/>
              </a:spcAft>
            </a:pPr>
            <a:r>
              <a:rPr lang="en-US" dirty="0"/>
              <a:t>          child: </a:t>
            </a:r>
            <a:r>
              <a:rPr lang="en-US" dirty="0" err="1"/>
              <a:t>const</a:t>
            </a:r>
            <a:r>
              <a:rPr lang="en-US" dirty="0"/>
              <a:t> Text('Go back!'),</a:t>
            </a:r>
          </a:p>
        </p:txBody>
      </p:sp>
    </p:spTree>
    <p:extLst>
      <p:ext uri="{BB962C8B-B14F-4D97-AF65-F5344CB8AC3E}">
        <p14:creationId xmlns:p14="http://schemas.microsoft.com/office/powerpoint/2010/main" val="25931596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5" name="Рисунок 4"/>
          <p:cNvPicPr>
            <a:picLocks noChangeAspect="1"/>
          </p:cNvPicPr>
          <p:nvPr/>
        </p:nvPicPr>
        <p:blipFill>
          <a:blip r:embed="rId2"/>
          <a:stretch>
            <a:fillRect/>
          </a:stretch>
        </p:blipFill>
        <p:spPr>
          <a:xfrm>
            <a:off x="7457980" y="570856"/>
            <a:ext cx="3086531" cy="4906060"/>
          </a:xfrm>
          <a:prstGeom prst="rect">
            <a:avLst/>
          </a:prstGeom>
        </p:spPr>
      </p:pic>
      <p:pic>
        <p:nvPicPr>
          <p:cNvPr id="6" name="Рисунок 5"/>
          <p:cNvPicPr>
            <a:picLocks noChangeAspect="1"/>
          </p:cNvPicPr>
          <p:nvPr/>
        </p:nvPicPr>
        <p:blipFill>
          <a:blip r:embed="rId3"/>
          <a:stretch>
            <a:fillRect/>
          </a:stretch>
        </p:blipFill>
        <p:spPr>
          <a:xfrm>
            <a:off x="1958623" y="570856"/>
            <a:ext cx="3019846" cy="4829849"/>
          </a:xfrm>
          <a:prstGeom prst="rect">
            <a:avLst/>
          </a:prstGeom>
        </p:spPr>
      </p:pic>
    </p:spTree>
    <p:extLst>
      <p:ext uri="{BB962C8B-B14F-4D97-AF65-F5344CB8AC3E}">
        <p14:creationId xmlns:p14="http://schemas.microsoft.com/office/powerpoint/2010/main" val="6405639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Передача </a:t>
            </a:r>
            <a:r>
              <a:rPr lang="ru-RU" dirty="0"/>
              <a:t>данных на новый экран</a:t>
            </a:r>
            <a:endParaRPr lang="en-US" dirty="0"/>
          </a:p>
        </p:txBody>
      </p:sp>
      <p:sp>
        <p:nvSpPr>
          <p:cNvPr id="3" name="Объект 2"/>
          <p:cNvSpPr>
            <a:spLocks noGrp="1"/>
          </p:cNvSpPr>
          <p:nvPr>
            <p:ph idx="1"/>
          </p:nvPr>
        </p:nvSpPr>
        <p:spPr/>
        <p:txBody>
          <a:bodyPr>
            <a:normAutofit/>
          </a:bodyPr>
          <a:lstStyle/>
          <a:p>
            <a:r>
              <a:rPr lang="ru-RU" sz="2400" dirty="0"/>
              <a:t>В этом </a:t>
            </a:r>
            <a:r>
              <a:rPr lang="ru-RU" sz="2400" dirty="0" smtClean="0"/>
              <a:t>примере далее </a:t>
            </a:r>
            <a:r>
              <a:rPr lang="ru-RU" sz="2400" dirty="0" err="1" smtClean="0"/>
              <a:t>создаеётся</a:t>
            </a:r>
            <a:r>
              <a:rPr lang="ru-RU" sz="2400" dirty="0" smtClean="0"/>
              <a:t> </a:t>
            </a:r>
            <a:r>
              <a:rPr lang="ru-RU" sz="2400" dirty="0"/>
              <a:t>список задач. При нажатии на </a:t>
            </a:r>
            <a:r>
              <a:rPr lang="ru-RU" sz="2400" dirty="0" smtClean="0"/>
              <a:t>задачу происходит переход </a:t>
            </a:r>
            <a:r>
              <a:rPr lang="ru-RU" sz="2400" dirty="0"/>
              <a:t>к новому экрану (</a:t>
            </a:r>
            <a:r>
              <a:rPr lang="ru-RU" sz="2400" dirty="0" err="1"/>
              <a:t>виджету</a:t>
            </a:r>
            <a:r>
              <a:rPr lang="ru-RU" sz="2400" dirty="0"/>
              <a:t>), на котором отображается информация о задаче</a:t>
            </a:r>
            <a:r>
              <a:rPr lang="ru-RU" sz="2400" dirty="0" smtClean="0"/>
              <a:t>.</a:t>
            </a:r>
          </a:p>
          <a:p>
            <a:r>
              <a:rPr lang="ru-RU" sz="2400" dirty="0" smtClean="0"/>
              <a:t> Для реализации нужно выполнить следующие шаги</a:t>
            </a:r>
          </a:p>
          <a:p>
            <a:endParaRPr lang="ru-RU" sz="2400" dirty="0"/>
          </a:p>
          <a:p>
            <a:r>
              <a:rPr lang="ru-RU" sz="2400" dirty="0" smtClean="0"/>
              <a:t>Определить </a:t>
            </a:r>
            <a:r>
              <a:rPr lang="ru-RU" sz="2400" dirty="0"/>
              <a:t>класс задач.</a:t>
            </a:r>
            <a:br>
              <a:rPr lang="ru-RU" sz="2400" dirty="0"/>
            </a:br>
            <a:r>
              <a:rPr lang="ru-RU" sz="2400" dirty="0" smtClean="0"/>
              <a:t>Отобразить </a:t>
            </a:r>
            <a:r>
              <a:rPr lang="ru-RU" sz="2400" dirty="0"/>
              <a:t>список задач.</a:t>
            </a:r>
            <a:br>
              <a:rPr lang="ru-RU" sz="2400" dirty="0"/>
            </a:br>
            <a:r>
              <a:rPr lang="ru-RU" sz="2400" dirty="0" smtClean="0"/>
              <a:t>Создать </a:t>
            </a:r>
            <a:r>
              <a:rPr lang="ru-RU" sz="2400" dirty="0"/>
              <a:t>экран сведений, который может отображать информацию о задаче.</a:t>
            </a:r>
            <a:br>
              <a:rPr lang="ru-RU" sz="2400" dirty="0"/>
            </a:br>
            <a:r>
              <a:rPr lang="ru-RU" sz="2400" dirty="0" smtClean="0"/>
              <a:t>Перейти </a:t>
            </a:r>
            <a:r>
              <a:rPr lang="ru-RU" sz="2400" dirty="0"/>
              <a:t>и </a:t>
            </a:r>
            <a:r>
              <a:rPr lang="ru-RU" sz="2400" dirty="0" err="1" smtClean="0"/>
              <a:t>передайть</a:t>
            </a:r>
            <a:r>
              <a:rPr lang="ru-RU" sz="2400" dirty="0" smtClean="0"/>
              <a:t> </a:t>
            </a:r>
            <a:r>
              <a:rPr lang="ru-RU" sz="2400" dirty="0"/>
              <a:t>данные на экран сведений.</a:t>
            </a:r>
            <a:endParaRPr lang="en-US" sz="2400" dirty="0"/>
          </a:p>
        </p:txBody>
      </p:sp>
    </p:spTree>
    <p:extLst>
      <p:ext uri="{BB962C8B-B14F-4D97-AF65-F5344CB8AC3E}">
        <p14:creationId xmlns:p14="http://schemas.microsoft.com/office/powerpoint/2010/main" val="41333502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Отображение списка </a:t>
            </a:r>
            <a:r>
              <a:rPr lang="ru-RU" dirty="0"/>
              <a:t>задач</a:t>
            </a:r>
            <a:r>
              <a:rPr lang="ru-RU" dirty="0" smtClean="0"/>
              <a:t>.</a:t>
            </a:r>
            <a:endParaRPr lang="en-US" dirty="0"/>
          </a:p>
        </p:txBody>
      </p:sp>
      <p:sp>
        <p:nvSpPr>
          <p:cNvPr id="5" name="Объект 2"/>
          <p:cNvSpPr txBox="1">
            <a:spLocks noGrp="1"/>
          </p:cNvSpPr>
          <p:nvPr>
            <p:ph idx="1"/>
          </p:nvPr>
        </p:nvSpPr>
        <p:spPr>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class </a:t>
            </a:r>
            <a:r>
              <a:rPr lang="en-US" dirty="0" err="1"/>
              <a:t>TodosScreen</a:t>
            </a:r>
            <a:r>
              <a:rPr lang="en-US" dirty="0"/>
              <a:t> extends </a:t>
            </a:r>
            <a:r>
              <a:rPr lang="en-US" dirty="0" err="1"/>
              <a:t>StatelessWidget</a:t>
            </a:r>
            <a:r>
              <a:rPr lang="en-US" dirty="0"/>
              <a:t> {</a:t>
            </a:r>
          </a:p>
          <a:p>
            <a:pPr>
              <a:spcBef>
                <a:spcPts val="0"/>
              </a:spcBef>
              <a:spcAft>
                <a:spcPts val="0"/>
              </a:spcAft>
            </a:pPr>
            <a:r>
              <a:rPr lang="en-US" dirty="0"/>
              <a:t>  // Requiring the list of </a:t>
            </a:r>
            <a:r>
              <a:rPr lang="en-US" dirty="0" err="1"/>
              <a:t>todos</a:t>
            </a:r>
            <a:r>
              <a:rPr lang="en-US" dirty="0"/>
              <a:t>.</a:t>
            </a:r>
          </a:p>
          <a:p>
            <a:pPr>
              <a:spcBef>
                <a:spcPts val="0"/>
              </a:spcBef>
              <a:spcAft>
                <a:spcPts val="0"/>
              </a:spcAft>
            </a:pPr>
            <a:r>
              <a:rPr lang="en-US" dirty="0"/>
              <a:t>  </a:t>
            </a:r>
            <a:r>
              <a:rPr lang="en-US" dirty="0" err="1"/>
              <a:t>const</a:t>
            </a:r>
            <a:r>
              <a:rPr lang="en-US" dirty="0"/>
              <a:t> </a:t>
            </a:r>
            <a:r>
              <a:rPr lang="en-US" dirty="0" err="1"/>
              <a:t>TodosScreen</a:t>
            </a:r>
            <a:r>
              <a:rPr lang="en-US" dirty="0"/>
              <a:t>({</a:t>
            </a:r>
            <a:r>
              <a:rPr lang="en-US" dirty="0" err="1"/>
              <a:t>super.key</a:t>
            </a:r>
            <a:r>
              <a:rPr lang="en-US" dirty="0"/>
              <a:t>, required </a:t>
            </a:r>
            <a:r>
              <a:rPr lang="en-US" dirty="0" err="1"/>
              <a:t>this.todos</a:t>
            </a:r>
            <a:r>
              <a:rPr lang="en-US" dirty="0"/>
              <a:t>});</a:t>
            </a:r>
          </a:p>
          <a:p>
            <a:pPr>
              <a:spcBef>
                <a:spcPts val="0"/>
              </a:spcBef>
              <a:spcAft>
                <a:spcPts val="0"/>
              </a:spcAft>
            </a:pPr>
            <a:endParaRPr lang="en-US" dirty="0"/>
          </a:p>
          <a:p>
            <a:pPr>
              <a:spcBef>
                <a:spcPts val="0"/>
              </a:spcBef>
              <a:spcAft>
                <a:spcPts val="0"/>
              </a:spcAft>
            </a:pPr>
            <a:r>
              <a:rPr lang="en-US" dirty="0"/>
              <a:t>  final List&lt;</a:t>
            </a:r>
            <a:r>
              <a:rPr lang="en-US" dirty="0" err="1"/>
              <a:t>Todo</a:t>
            </a:r>
            <a:r>
              <a:rPr lang="en-US" dirty="0"/>
              <a:t>&gt; </a:t>
            </a:r>
            <a:r>
              <a:rPr lang="en-US" dirty="0" err="1"/>
              <a:t>todos</a:t>
            </a:r>
            <a:r>
              <a:rPr lang="en-US" dirty="0"/>
              <a:t>;</a:t>
            </a:r>
          </a:p>
          <a:p>
            <a:pPr>
              <a:spcBef>
                <a:spcPts val="0"/>
              </a:spcBef>
              <a:spcAft>
                <a:spcPts val="0"/>
              </a:spcAft>
            </a:pPr>
            <a:endParaRPr lang="en-US" dirty="0"/>
          </a:p>
          <a:p>
            <a:pPr>
              <a:spcBef>
                <a:spcPts val="0"/>
              </a:spcBef>
              <a:spcAft>
                <a:spcPts val="0"/>
              </a:spcAft>
            </a:pPr>
            <a:r>
              <a:rPr lang="en-US" dirty="0"/>
              <a:t>  @override</a:t>
            </a:r>
          </a:p>
          <a:p>
            <a:pPr>
              <a:spcBef>
                <a:spcPts val="0"/>
              </a:spcBef>
              <a:spcAft>
                <a:spcPts val="0"/>
              </a:spcAft>
            </a:pPr>
            <a:r>
              <a:rPr lang="en-US" dirty="0"/>
              <a:t>  Widget build(</a:t>
            </a:r>
            <a:r>
              <a:rPr lang="en-US" dirty="0" err="1"/>
              <a:t>BuildContext</a:t>
            </a:r>
            <a:r>
              <a:rPr lang="en-US" dirty="0"/>
              <a:t> context) {</a:t>
            </a:r>
          </a:p>
          <a:p>
            <a:pPr>
              <a:spcBef>
                <a:spcPts val="0"/>
              </a:spcBef>
              <a:spcAft>
                <a:spcPts val="0"/>
              </a:spcAft>
            </a:pPr>
            <a:r>
              <a:rPr lang="en-US" dirty="0"/>
              <a:t>    return Scaffold(</a:t>
            </a:r>
          </a:p>
          <a:p>
            <a:pPr>
              <a:spcBef>
                <a:spcPts val="0"/>
              </a:spcBef>
              <a:spcAft>
                <a:spcPts val="0"/>
              </a:spcAft>
            </a:pPr>
            <a:r>
              <a:rPr lang="en-US" dirty="0"/>
              <a:t>      </a:t>
            </a:r>
            <a:r>
              <a:rPr lang="en-US" dirty="0" err="1"/>
              <a:t>appBar</a:t>
            </a:r>
            <a:r>
              <a:rPr lang="en-US" dirty="0"/>
              <a:t>: </a:t>
            </a:r>
            <a:r>
              <a:rPr lang="en-US" dirty="0" err="1"/>
              <a:t>AppBar</a:t>
            </a:r>
            <a:r>
              <a:rPr lang="en-US" dirty="0"/>
              <a:t>(</a:t>
            </a:r>
          </a:p>
          <a:p>
            <a:pPr>
              <a:spcBef>
                <a:spcPts val="0"/>
              </a:spcBef>
              <a:spcAft>
                <a:spcPts val="0"/>
              </a:spcAft>
            </a:pPr>
            <a:r>
              <a:rPr lang="en-US" dirty="0"/>
              <a:t>        title: </a:t>
            </a:r>
            <a:r>
              <a:rPr lang="en-US" dirty="0" err="1"/>
              <a:t>const</a:t>
            </a:r>
            <a:r>
              <a:rPr lang="en-US" dirty="0"/>
              <a:t> Text('</a:t>
            </a:r>
            <a:r>
              <a:rPr lang="en-US" dirty="0" err="1"/>
              <a:t>Todos</a:t>
            </a:r>
            <a:r>
              <a:rPr lang="en-US" dirty="0"/>
              <a:t>'),</a:t>
            </a:r>
          </a:p>
          <a:p>
            <a:pPr>
              <a:spcBef>
                <a:spcPts val="0"/>
              </a:spcBef>
              <a:spcAft>
                <a:spcPts val="0"/>
              </a:spcAft>
            </a:pPr>
            <a:r>
              <a:rPr lang="en-US" dirty="0"/>
              <a:t>      ),</a:t>
            </a:r>
          </a:p>
          <a:p>
            <a:pPr>
              <a:spcBef>
                <a:spcPts val="0"/>
              </a:spcBef>
              <a:spcAft>
                <a:spcPts val="0"/>
              </a:spcAft>
            </a:pPr>
            <a:r>
              <a:rPr lang="en-US" dirty="0"/>
              <a:t>      //passing in the </a:t>
            </a:r>
            <a:r>
              <a:rPr lang="en-US" dirty="0" err="1"/>
              <a:t>ListView.builder</a:t>
            </a:r>
            <a:endParaRPr lang="en-US" dirty="0"/>
          </a:p>
          <a:p>
            <a:pPr>
              <a:spcBef>
                <a:spcPts val="0"/>
              </a:spcBef>
              <a:spcAft>
                <a:spcPts val="0"/>
              </a:spcAft>
            </a:pPr>
            <a:r>
              <a:rPr lang="en-US" dirty="0"/>
              <a:t>      body: </a:t>
            </a:r>
            <a:r>
              <a:rPr lang="en-US" dirty="0" err="1"/>
              <a:t>ListView.builder</a:t>
            </a:r>
            <a:r>
              <a:rPr lang="en-US" dirty="0"/>
              <a:t>(</a:t>
            </a:r>
          </a:p>
          <a:p>
            <a:pPr>
              <a:spcBef>
                <a:spcPts val="0"/>
              </a:spcBef>
              <a:spcAft>
                <a:spcPts val="0"/>
              </a:spcAft>
            </a:pPr>
            <a:r>
              <a:rPr lang="en-US" dirty="0"/>
              <a:t>        </a:t>
            </a:r>
            <a:r>
              <a:rPr lang="en-US" dirty="0" err="1"/>
              <a:t>itemCount</a:t>
            </a:r>
            <a:r>
              <a:rPr lang="en-US" dirty="0"/>
              <a:t>: </a:t>
            </a:r>
            <a:r>
              <a:rPr lang="en-US" dirty="0" err="1"/>
              <a:t>todos.length</a:t>
            </a:r>
            <a:r>
              <a:rPr lang="en-US" dirty="0"/>
              <a:t>,</a:t>
            </a:r>
          </a:p>
          <a:p>
            <a:pPr>
              <a:spcBef>
                <a:spcPts val="0"/>
              </a:spcBef>
              <a:spcAft>
                <a:spcPts val="0"/>
              </a:spcAft>
            </a:pPr>
            <a:r>
              <a:rPr lang="en-US" dirty="0"/>
              <a:t>        </a:t>
            </a:r>
            <a:r>
              <a:rPr lang="en-US" dirty="0" err="1"/>
              <a:t>itemBuilder</a:t>
            </a:r>
            <a:r>
              <a:rPr lang="en-US" dirty="0"/>
              <a:t>: (context, index) {</a:t>
            </a:r>
          </a:p>
          <a:p>
            <a:pPr>
              <a:spcBef>
                <a:spcPts val="0"/>
              </a:spcBef>
              <a:spcAft>
                <a:spcPts val="0"/>
              </a:spcAft>
            </a:pPr>
            <a:r>
              <a:rPr lang="en-US" dirty="0"/>
              <a:t>          return </a:t>
            </a:r>
            <a:r>
              <a:rPr lang="en-US" dirty="0" err="1"/>
              <a:t>ListTile</a:t>
            </a:r>
            <a:r>
              <a:rPr lang="en-US" dirty="0"/>
              <a:t>(</a:t>
            </a:r>
          </a:p>
          <a:p>
            <a:pPr>
              <a:spcBef>
                <a:spcPts val="0"/>
              </a:spcBef>
              <a:spcAft>
                <a:spcPts val="0"/>
              </a:spcAft>
            </a:pPr>
            <a:r>
              <a:rPr lang="en-US" dirty="0"/>
              <a:t>            title: Text(</a:t>
            </a:r>
            <a:r>
              <a:rPr lang="en-US" dirty="0" err="1"/>
              <a:t>todos</a:t>
            </a:r>
            <a:r>
              <a:rPr lang="en-US" dirty="0"/>
              <a:t>[index].title), </a:t>
            </a:r>
          </a:p>
        </p:txBody>
      </p:sp>
    </p:spTree>
    <p:extLst>
      <p:ext uri="{BB962C8B-B14F-4D97-AF65-F5344CB8AC3E}">
        <p14:creationId xmlns:p14="http://schemas.microsoft.com/office/powerpoint/2010/main" val="28044475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Создать экран сведений, который может отображать информацию о задаче.</a:t>
            </a:r>
            <a:br>
              <a:rPr lang="ru-RU" dirty="0"/>
            </a:br>
            <a:endParaRPr lang="en-US" dirty="0"/>
          </a:p>
        </p:txBody>
      </p:sp>
      <p:sp>
        <p:nvSpPr>
          <p:cNvPr id="5" name="Объект 2"/>
          <p:cNvSpPr txBox="1">
            <a:spLocks noGrp="1"/>
          </p:cNvSpPr>
          <p:nvPr>
            <p:ph idx="1"/>
          </p:nvPr>
        </p:nvSpPr>
        <p:spPr>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class </a:t>
            </a:r>
            <a:r>
              <a:rPr lang="en-US" dirty="0" err="1"/>
              <a:t>DetailScreen</a:t>
            </a:r>
            <a:r>
              <a:rPr lang="en-US" dirty="0"/>
              <a:t> extends </a:t>
            </a:r>
            <a:r>
              <a:rPr lang="en-US" dirty="0" err="1"/>
              <a:t>StatelessWidget</a:t>
            </a:r>
            <a:r>
              <a:rPr lang="en-US" dirty="0"/>
              <a:t> {</a:t>
            </a:r>
          </a:p>
          <a:p>
            <a:pPr>
              <a:spcBef>
                <a:spcPts val="0"/>
              </a:spcBef>
              <a:spcAft>
                <a:spcPts val="0"/>
              </a:spcAft>
            </a:pPr>
            <a:r>
              <a:rPr lang="en-US" dirty="0"/>
              <a:t>  // In the constructor, require a </a:t>
            </a:r>
            <a:r>
              <a:rPr lang="en-US" dirty="0" err="1"/>
              <a:t>Todo</a:t>
            </a:r>
            <a:r>
              <a:rPr lang="en-US" dirty="0"/>
              <a:t>.</a:t>
            </a:r>
          </a:p>
          <a:p>
            <a:pPr>
              <a:spcBef>
                <a:spcPts val="0"/>
              </a:spcBef>
              <a:spcAft>
                <a:spcPts val="0"/>
              </a:spcAft>
            </a:pPr>
            <a:r>
              <a:rPr lang="en-US" dirty="0"/>
              <a:t>  </a:t>
            </a:r>
            <a:r>
              <a:rPr lang="en-US" dirty="0" err="1"/>
              <a:t>const</a:t>
            </a:r>
            <a:r>
              <a:rPr lang="en-US" dirty="0"/>
              <a:t> </a:t>
            </a:r>
            <a:r>
              <a:rPr lang="en-US" dirty="0" err="1"/>
              <a:t>DetailScreen</a:t>
            </a:r>
            <a:r>
              <a:rPr lang="en-US" dirty="0"/>
              <a:t>({</a:t>
            </a:r>
            <a:r>
              <a:rPr lang="en-US" dirty="0" err="1"/>
              <a:t>super.key</a:t>
            </a:r>
            <a:r>
              <a:rPr lang="en-US" dirty="0"/>
              <a:t>, required </a:t>
            </a:r>
            <a:r>
              <a:rPr lang="en-US" dirty="0" err="1"/>
              <a:t>this.todo</a:t>
            </a:r>
            <a:r>
              <a:rPr lang="en-US" dirty="0"/>
              <a:t>});</a:t>
            </a:r>
          </a:p>
          <a:p>
            <a:pPr>
              <a:spcBef>
                <a:spcPts val="0"/>
              </a:spcBef>
              <a:spcAft>
                <a:spcPts val="0"/>
              </a:spcAft>
            </a:pPr>
            <a:endParaRPr lang="en-US" dirty="0"/>
          </a:p>
          <a:p>
            <a:pPr>
              <a:spcBef>
                <a:spcPts val="0"/>
              </a:spcBef>
              <a:spcAft>
                <a:spcPts val="0"/>
              </a:spcAft>
            </a:pPr>
            <a:r>
              <a:rPr lang="en-US" dirty="0"/>
              <a:t>  // Declare a field that holds the </a:t>
            </a:r>
            <a:r>
              <a:rPr lang="en-US" dirty="0" err="1"/>
              <a:t>Todo</a:t>
            </a:r>
            <a:r>
              <a:rPr lang="en-US" dirty="0"/>
              <a:t>.</a:t>
            </a:r>
          </a:p>
          <a:p>
            <a:pPr>
              <a:spcBef>
                <a:spcPts val="0"/>
              </a:spcBef>
              <a:spcAft>
                <a:spcPts val="0"/>
              </a:spcAft>
            </a:pPr>
            <a:r>
              <a:rPr lang="en-US" dirty="0"/>
              <a:t>  final </a:t>
            </a:r>
            <a:r>
              <a:rPr lang="en-US" dirty="0" err="1"/>
              <a:t>Todo</a:t>
            </a:r>
            <a:r>
              <a:rPr lang="en-US" dirty="0"/>
              <a:t> </a:t>
            </a:r>
            <a:r>
              <a:rPr lang="en-US" dirty="0" err="1"/>
              <a:t>todo</a:t>
            </a:r>
            <a:r>
              <a:rPr lang="en-US" dirty="0"/>
              <a:t>;</a:t>
            </a:r>
          </a:p>
          <a:p>
            <a:pPr>
              <a:spcBef>
                <a:spcPts val="0"/>
              </a:spcBef>
              <a:spcAft>
                <a:spcPts val="0"/>
              </a:spcAft>
            </a:pPr>
            <a:endParaRPr lang="en-US" dirty="0"/>
          </a:p>
          <a:p>
            <a:pPr>
              <a:spcBef>
                <a:spcPts val="0"/>
              </a:spcBef>
              <a:spcAft>
                <a:spcPts val="0"/>
              </a:spcAft>
            </a:pPr>
            <a:r>
              <a:rPr lang="en-US" dirty="0"/>
              <a:t>  @override</a:t>
            </a:r>
          </a:p>
          <a:p>
            <a:pPr>
              <a:spcBef>
                <a:spcPts val="0"/>
              </a:spcBef>
              <a:spcAft>
                <a:spcPts val="0"/>
              </a:spcAft>
            </a:pPr>
            <a:r>
              <a:rPr lang="en-US" dirty="0"/>
              <a:t>  Widget build(</a:t>
            </a:r>
            <a:r>
              <a:rPr lang="en-US" dirty="0" err="1"/>
              <a:t>BuildContext</a:t>
            </a:r>
            <a:r>
              <a:rPr lang="en-US" dirty="0"/>
              <a:t> context) {</a:t>
            </a:r>
          </a:p>
          <a:p>
            <a:pPr>
              <a:spcBef>
                <a:spcPts val="0"/>
              </a:spcBef>
              <a:spcAft>
                <a:spcPts val="0"/>
              </a:spcAft>
            </a:pPr>
            <a:r>
              <a:rPr lang="en-US" dirty="0"/>
              <a:t>    // Use the </a:t>
            </a:r>
            <a:r>
              <a:rPr lang="en-US" dirty="0" err="1"/>
              <a:t>Todo</a:t>
            </a:r>
            <a:r>
              <a:rPr lang="en-US" dirty="0"/>
              <a:t> to create the UI.</a:t>
            </a:r>
          </a:p>
          <a:p>
            <a:pPr>
              <a:spcBef>
                <a:spcPts val="0"/>
              </a:spcBef>
              <a:spcAft>
                <a:spcPts val="0"/>
              </a:spcAft>
            </a:pPr>
            <a:r>
              <a:rPr lang="en-US" dirty="0"/>
              <a:t>    return Scaffold(</a:t>
            </a:r>
          </a:p>
          <a:p>
            <a:pPr>
              <a:spcBef>
                <a:spcPts val="0"/>
              </a:spcBef>
              <a:spcAft>
                <a:spcPts val="0"/>
              </a:spcAft>
            </a:pPr>
            <a:r>
              <a:rPr lang="en-US" dirty="0"/>
              <a:t>      </a:t>
            </a:r>
            <a:r>
              <a:rPr lang="en-US" dirty="0" err="1"/>
              <a:t>appBar</a:t>
            </a:r>
            <a:r>
              <a:rPr lang="en-US" dirty="0"/>
              <a:t>: </a:t>
            </a:r>
            <a:r>
              <a:rPr lang="en-US" dirty="0" err="1"/>
              <a:t>AppBar</a:t>
            </a:r>
            <a:r>
              <a:rPr lang="en-US" dirty="0"/>
              <a:t>(</a:t>
            </a:r>
          </a:p>
          <a:p>
            <a:pPr>
              <a:spcBef>
                <a:spcPts val="0"/>
              </a:spcBef>
              <a:spcAft>
                <a:spcPts val="0"/>
              </a:spcAft>
            </a:pPr>
            <a:r>
              <a:rPr lang="en-US" dirty="0"/>
              <a:t>        title: Text(</a:t>
            </a:r>
            <a:r>
              <a:rPr lang="en-US" dirty="0" err="1"/>
              <a:t>todo.title</a:t>
            </a:r>
            <a:r>
              <a:rPr lang="en-US" dirty="0"/>
              <a:t>),</a:t>
            </a:r>
          </a:p>
          <a:p>
            <a:pPr>
              <a:spcBef>
                <a:spcPts val="0"/>
              </a:spcBef>
              <a:spcAft>
                <a:spcPts val="0"/>
              </a:spcAft>
            </a:pPr>
            <a:r>
              <a:rPr lang="en-US" dirty="0"/>
              <a:t>      ),</a:t>
            </a:r>
          </a:p>
          <a:p>
            <a:pPr>
              <a:spcBef>
                <a:spcPts val="0"/>
              </a:spcBef>
              <a:spcAft>
                <a:spcPts val="0"/>
              </a:spcAft>
            </a:pPr>
            <a:r>
              <a:rPr lang="en-US" dirty="0"/>
              <a:t>      body: Padding(</a:t>
            </a:r>
          </a:p>
          <a:p>
            <a:pPr>
              <a:spcBef>
                <a:spcPts val="0"/>
              </a:spcBef>
              <a:spcAft>
                <a:spcPts val="0"/>
              </a:spcAft>
            </a:pPr>
            <a:r>
              <a:rPr lang="en-US" dirty="0"/>
              <a:t>        padding: </a:t>
            </a:r>
            <a:r>
              <a:rPr lang="en-US" dirty="0" err="1"/>
              <a:t>const</a:t>
            </a:r>
            <a:r>
              <a:rPr lang="en-US" dirty="0"/>
              <a:t> </a:t>
            </a:r>
            <a:r>
              <a:rPr lang="en-US" dirty="0" err="1"/>
              <a:t>EdgeInsets.all</a:t>
            </a:r>
            <a:r>
              <a:rPr lang="en-US" dirty="0"/>
              <a:t>(16),</a:t>
            </a:r>
          </a:p>
          <a:p>
            <a:pPr>
              <a:spcBef>
                <a:spcPts val="0"/>
              </a:spcBef>
              <a:spcAft>
                <a:spcPts val="0"/>
              </a:spcAft>
            </a:pPr>
            <a:r>
              <a:rPr lang="en-US" dirty="0"/>
              <a:t>        child: Text(</a:t>
            </a:r>
            <a:r>
              <a:rPr lang="en-US" dirty="0" err="1"/>
              <a:t>todo.description</a:t>
            </a:r>
            <a:r>
              <a:rPr lang="en-US" dirty="0"/>
              <a:t>),</a:t>
            </a:r>
          </a:p>
        </p:txBody>
      </p:sp>
    </p:spTree>
    <p:extLst>
      <p:ext uri="{BB962C8B-B14F-4D97-AF65-F5344CB8AC3E}">
        <p14:creationId xmlns:p14="http://schemas.microsoft.com/office/powerpoint/2010/main" val="2631492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Создать экран сведений, который может отображать информацию о задаче.</a:t>
            </a:r>
            <a:br>
              <a:rPr lang="ru-RU" dirty="0"/>
            </a:br>
            <a:endParaRPr lang="en-US" dirty="0"/>
          </a:p>
        </p:txBody>
      </p:sp>
      <p:sp>
        <p:nvSpPr>
          <p:cNvPr id="5" name="Объект 2"/>
          <p:cNvSpPr txBox="1">
            <a:spLocks noGrp="1"/>
          </p:cNvSpPr>
          <p:nvPr>
            <p:ph idx="1"/>
          </p:nvPr>
        </p:nvSpPr>
        <p:spPr>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body: </a:t>
            </a:r>
            <a:r>
              <a:rPr lang="en-US" dirty="0" err="1"/>
              <a:t>ListView.builder</a:t>
            </a:r>
            <a:r>
              <a:rPr lang="en-US" dirty="0"/>
              <a:t>(</a:t>
            </a:r>
          </a:p>
          <a:p>
            <a:pPr>
              <a:spcBef>
                <a:spcPts val="0"/>
              </a:spcBef>
              <a:spcAft>
                <a:spcPts val="0"/>
              </a:spcAft>
            </a:pPr>
            <a:r>
              <a:rPr lang="en-US" dirty="0"/>
              <a:t>  </a:t>
            </a:r>
            <a:r>
              <a:rPr lang="en-US" dirty="0" err="1"/>
              <a:t>itemCount</a:t>
            </a:r>
            <a:r>
              <a:rPr lang="en-US" dirty="0"/>
              <a:t>: </a:t>
            </a:r>
            <a:r>
              <a:rPr lang="en-US" dirty="0" err="1"/>
              <a:t>todos.length</a:t>
            </a:r>
            <a:r>
              <a:rPr lang="en-US" dirty="0"/>
              <a:t>,</a:t>
            </a:r>
          </a:p>
          <a:p>
            <a:pPr>
              <a:spcBef>
                <a:spcPts val="0"/>
              </a:spcBef>
              <a:spcAft>
                <a:spcPts val="0"/>
              </a:spcAft>
            </a:pPr>
            <a:r>
              <a:rPr lang="en-US" dirty="0"/>
              <a:t>  </a:t>
            </a:r>
            <a:r>
              <a:rPr lang="en-US" dirty="0" err="1"/>
              <a:t>itemBuilder</a:t>
            </a:r>
            <a:r>
              <a:rPr lang="en-US" dirty="0"/>
              <a:t>: (context, index) {</a:t>
            </a:r>
          </a:p>
          <a:p>
            <a:pPr>
              <a:spcBef>
                <a:spcPts val="0"/>
              </a:spcBef>
              <a:spcAft>
                <a:spcPts val="0"/>
              </a:spcAft>
            </a:pPr>
            <a:r>
              <a:rPr lang="en-US" dirty="0"/>
              <a:t>    return </a:t>
            </a:r>
            <a:r>
              <a:rPr lang="en-US" dirty="0" err="1"/>
              <a:t>ListTile</a:t>
            </a:r>
            <a:r>
              <a:rPr lang="en-US" dirty="0"/>
              <a:t>(</a:t>
            </a:r>
          </a:p>
          <a:p>
            <a:pPr>
              <a:spcBef>
                <a:spcPts val="0"/>
              </a:spcBef>
              <a:spcAft>
                <a:spcPts val="0"/>
              </a:spcAft>
            </a:pPr>
            <a:r>
              <a:rPr lang="en-US" dirty="0"/>
              <a:t>      title: Text(</a:t>
            </a:r>
            <a:r>
              <a:rPr lang="en-US" dirty="0" err="1"/>
              <a:t>todos</a:t>
            </a:r>
            <a:r>
              <a:rPr lang="en-US" dirty="0"/>
              <a:t>[index].title),</a:t>
            </a:r>
          </a:p>
          <a:p>
            <a:pPr lvl="1">
              <a:spcBef>
                <a:spcPts val="0"/>
              </a:spcBef>
              <a:spcAft>
                <a:spcPts val="0"/>
              </a:spcAft>
            </a:pPr>
            <a:r>
              <a:rPr lang="en-US" dirty="0" err="1" smtClean="0"/>
              <a:t>onTap</a:t>
            </a:r>
            <a:r>
              <a:rPr lang="en-US" dirty="0"/>
              <a:t>: () {</a:t>
            </a:r>
          </a:p>
          <a:p>
            <a:pPr>
              <a:spcBef>
                <a:spcPts val="0"/>
              </a:spcBef>
              <a:spcAft>
                <a:spcPts val="0"/>
              </a:spcAft>
            </a:pPr>
            <a:r>
              <a:rPr lang="en-US" dirty="0"/>
              <a:t>        </a:t>
            </a:r>
            <a:r>
              <a:rPr lang="en-US" dirty="0" err="1"/>
              <a:t>Navigator.push</a:t>
            </a:r>
            <a:r>
              <a:rPr lang="en-US" dirty="0"/>
              <a:t>(</a:t>
            </a:r>
          </a:p>
          <a:p>
            <a:pPr>
              <a:spcBef>
                <a:spcPts val="0"/>
              </a:spcBef>
              <a:spcAft>
                <a:spcPts val="0"/>
              </a:spcAft>
            </a:pPr>
            <a:r>
              <a:rPr lang="en-US" dirty="0"/>
              <a:t>          context,</a:t>
            </a:r>
          </a:p>
          <a:p>
            <a:pPr>
              <a:spcBef>
                <a:spcPts val="0"/>
              </a:spcBef>
              <a:spcAft>
                <a:spcPts val="0"/>
              </a:spcAft>
            </a:pPr>
            <a:r>
              <a:rPr lang="en-US" dirty="0"/>
              <a:t>          </a:t>
            </a:r>
            <a:r>
              <a:rPr lang="en-US" dirty="0" err="1"/>
              <a:t>MaterialPageRoute</a:t>
            </a:r>
            <a:r>
              <a:rPr lang="en-US" dirty="0"/>
              <a:t>(</a:t>
            </a:r>
          </a:p>
          <a:p>
            <a:pPr>
              <a:spcBef>
                <a:spcPts val="0"/>
              </a:spcBef>
              <a:spcAft>
                <a:spcPts val="0"/>
              </a:spcAft>
            </a:pPr>
            <a:r>
              <a:rPr lang="en-US" dirty="0"/>
              <a:t>            builder: (context) =&gt; </a:t>
            </a:r>
            <a:r>
              <a:rPr lang="en-US" dirty="0" err="1"/>
              <a:t>DetailScreen</a:t>
            </a:r>
            <a:r>
              <a:rPr lang="en-US" dirty="0"/>
              <a:t>(</a:t>
            </a:r>
            <a:r>
              <a:rPr lang="en-US" dirty="0" err="1"/>
              <a:t>todo</a:t>
            </a:r>
            <a:r>
              <a:rPr lang="en-US" dirty="0"/>
              <a:t>: </a:t>
            </a:r>
            <a:r>
              <a:rPr lang="en-US" b="1" i="1" dirty="0" err="1"/>
              <a:t>todos</a:t>
            </a:r>
            <a:r>
              <a:rPr lang="en-US" b="1" i="1" dirty="0"/>
              <a:t>[index]</a:t>
            </a:r>
            <a:r>
              <a:rPr lang="en-US" dirty="0"/>
              <a:t>),</a:t>
            </a:r>
          </a:p>
        </p:txBody>
      </p:sp>
    </p:spTree>
    <p:extLst>
      <p:ext uri="{BB962C8B-B14F-4D97-AF65-F5344CB8AC3E}">
        <p14:creationId xmlns:p14="http://schemas.microsoft.com/office/powerpoint/2010/main" val="4159893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smtClean="0"/>
              <a:t>Пример приложения</a:t>
            </a:r>
            <a:r>
              <a:rPr lang="en-US" dirty="0"/>
              <a:t/>
            </a:r>
            <a:br>
              <a:rPr lang="en-US" dirty="0"/>
            </a:br>
            <a:endParaRPr lang="en-US" dirty="0"/>
          </a:p>
        </p:txBody>
      </p:sp>
      <p:sp>
        <p:nvSpPr>
          <p:cNvPr id="3" name="Объект 2"/>
          <p:cNvSpPr>
            <a:spLocks noGrp="1"/>
          </p:cNvSpPr>
          <p:nvPr>
            <p:ph idx="1"/>
          </p:nvPr>
        </p:nvSpPr>
        <p:spPr/>
        <p:txBody>
          <a:bodyPr/>
          <a:lstStyle/>
          <a:p>
            <a:endParaRPr lang="en-US"/>
          </a:p>
        </p:txBody>
      </p:sp>
      <p:pic>
        <p:nvPicPr>
          <p:cNvPr id="4" name="Рисунок 3"/>
          <p:cNvPicPr>
            <a:picLocks noChangeAspect="1"/>
          </p:cNvPicPr>
          <p:nvPr/>
        </p:nvPicPr>
        <p:blipFill>
          <a:blip r:embed="rId2"/>
          <a:stretch>
            <a:fillRect/>
          </a:stretch>
        </p:blipFill>
        <p:spPr>
          <a:xfrm>
            <a:off x="1300249" y="445681"/>
            <a:ext cx="3086531" cy="5249008"/>
          </a:xfrm>
          <a:prstGeom prst="rect">
            <a:avLst/>
          </a:prstGeom>
        </p:spPr>
      </p:pic>
      <p:pic>
        <p:nvPicPr>
          <p:cNvPr id="5" name="Рисунок 4"/>
          <p:cNvPicPr>
            <a:picLocks noChangeAspect="1"/>
          </p:cNvPicPr>
          <p:nvPr/>
        </p:nvPicPr>
        <p:blipFill>
          <a:blip r:embed="rId3"/>
          <a:stretch>
            <a:fillRect/>
          </a:stretch>
        </p:blipFill>
        <p:spPr>
          <a:xfrm>
            <a:off x="5819139" y="445681"/>
            <a:ext cx="3077004" cy="5201376"/>
          </a:xfrm>
          <a:prstGeom prst="rect">
            <a:avLst/>
          </a:prstGeom>
        </p:spPr>
      </p:pic>
    </p:spTree>
    <p:extLst>
      <p:ext uri="{BB962C8B-B14F-4D97-AF65-F5344CB8AC3E}">
        <p14:creationId xmlns:p14="http://schemas.microsoft.com/office/powerpoint/2010/main" val="31165524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В качестве </a:t>
            </a:r>
            <a:r>
              <a:rPr lang="ru-RU" dirty="0" smtClean="0"/>
              <a:t>альтернативы можно передать </a:t>
            </a:r>
            <a:r>
              <a:rPr lang="ru-RU" dirty="0"/>
              <a:t>аргументы, используя </a:t>
            </a:r>
            <a:r>
              <a:rPr lang="ru-RU" dirty="0" err="1"/>
              <a:t>RouteSettings</a:t>
            </a:r>
            <a:endParaRPr lang="en-US" dirty="0"/>
          </a:p>
        </p:txBody>
      </p:sp>
      <p:sp>
        <p:nvSpPr>
          <p:cNvPr id="4" name="Объект 2"/>
          <p:cNvSpPr txBox="1">
            <a:spLocks/>
          </p:cNvSpPr>
          <p:nvPr/>
        </p:nvSpPr>
        <p:spPr>
          <a:xfrm>
            <a:off x="1249680" y="19981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 </a:t>
            </a:r>
            <a:r>
              <a:rPr lang="en-US" dirty="0" err="1"/>
              <a:t>onTap</a:t>
            </a:r>
            <a:r>
              <a:rPr lang="en-US" dirty="0"/>
              <a:t>: () {</a:t>
            </a:r>
          </a:p>
          <a:p>
            <a:pPr>
              <a:spcBef>
                <a:spcPts val="0"/>
              </a:spcBef>
              <a:spcAft>
                <a:spcPts val="0"/>
              </a:spcAft>
            </a:pPr>
            <a:r>
              <a:rPr lang="en-US" dirty="0"/>
              <a:t>        </a:t>
            </a:r>
            <a:r>
              <a:rPr lang="en-US" dirty="0" err="1"/>
              <a:t>Navigator.push</a:t>
            </a:r>
            <a:r>
              <a:rPr lang="en-US" dirty="0"/>
              <a:t>(</a:t>
            </a:r>
          </a:p>
          <a:p>
            <a:pPr>
              <a:spcBef>
                <a:spcPts val="0"/>
              </a:spcBef>
              <a:spcAft>
                <a:spcPts val="0"/>
              </a:spcAft>
            </a:pPr>
            <a:r>
              <a:rPr lang="en-US" dirty="0"/>
              <a:t>          context,</a:t>
            </a:r>
          </a:p>
          <a:p>
            <a:pPr>
              <a:spcBef>
                <a:spcPts val="0"/>
              </a:spcBef>
              <a:spcAft>
                <a:spcPts val="0"/>
              </a:spcAft>
            </a:pPr>
            <a:r>
              <a:rPr lang="en-US" dirty="0"/>
              <a:t>          </a:t>
            </a:r>
            <a:r>
              <a:rPr lang="en-US" dirty="0" err="1"/>
              <a:t>MaterialPageRoute</a:t>
            </a:r>
            <a:r>
              <a:rPr lang="en-US" dirty="0"/>
              <a:t>(</a:t>
            </a:r>
          </a:p>
          <a:p>
            <a:pPr>
              <a:spcBef>
                <a:spcPts val="0"/>
              </a:spcBef>
              <a:spcAft>
                <a:spcPts val="0"/>
              </a:spcAft>
            </a:pPr>
            <a:r>
              <a:rPr lang="en-US" dirty="0"/>
              <a:t>            builder: (context) =&gt; </a:t>
            </a:r>
            <a:r>
              <a:rPr lang="en-US" dirty="0" err="1"/>
              <a:t>const</a:t>
            </a:r>
            <a:r>
              <a:rPr lang="en-US" dirty="0"/>
              <a:t> </a:t>
            </a:r>
            <a:r>
              <a:rPr lang="en-US" dirty="0" err="1"/>
              <a:t>DetailScreen</a:t>
            </a:r>
            <a:r>
              <a:rPr lang="en-US" dirty="0"/>
              <a:t>(),</a:t>
            </a:r>
          </a:p>
          <a:p>
            <a:pPr>
              <a:spcBef>
                <a:spcPts val="0"/>
              </a:spcBef>
              <a:spcAft>
                <a:spcPts val="0"/>
              </a:spcAft>
            </a:pPr>
            <a:r>
              <a:rPr lang="en-US" dirty="0"/>
              <a:t>            // Pass the arguments as part of the </a:t>
            </a:r>
            <a:r>
              <a:rPr lang="en-US" dirty="0" err="1"/>
              <a:t>RouteSettings</a:t>
            </a:r>
            <a:r>
              <a:rPr lang="en-US" dirty="0"/>
              <a:t>. The</a:t>
            </a:r>
          </a:p>
          <a:p>
            <a:pPr>
              <a:spcBef>
                <a:spcPts val="0"/>
              </a:spcBef>
              <a:spcAft>
                <a:spcPts val="0"/>
              </a:spcAft>
            </a:pPr>
            <a:r>
              <a:rPr lang="en-US" dirty="0"/>
              <a:t>            // </a:t>
            </a:r>
            <a:r>
              <a:rPr lang="en-US" dirty="0" err="1"/>
              <a:t>DetailScreen</a:t>
            </a:r>
            <a:r>
              <a:rPr lang="en-US" dirty="0"/>
              <a:t> reads the arguments from these settings.</a:t>
            </a:r>
          </a:p>
          <a:p>
            <a:pPr>
              <a:spcBef>
                <a:spcPts val="0"/>
              </a:spcBef>
              <a:spcAft>
                <a:spcPts val="0"/>
              </a:spcAft>
            </a:pPr>
            <a:r>
              <a:rPr lang="en-US" dirty="0"/>
              <a:t>            settings: </a:t>
            </a:r>
            <a:r>
              <a:rPr lang="en-US" dirty="0" err="1"/>
              <a:t>RouteSettings</a:t>
            </a:r>
            <a:r>
              <a:rPr lang="en-US" dirty="0"/>
              <a:t>(</a:t>
            </a:r>
          </a:p>
          <a:p>
            <a:pPr>
              <a:spcBef>
                <a:spcPts val="0"/>
              </a:spcBef>
              <a:spcAft>
                <a:spcPts val="0"/>
              </a:spcAft>
            </a:pPr>
            <a:r>
              <a:rPr lang="en-US" dirty="0"/>
              <a:t>              arguments: </a:t>
            </a:r>
            <a:r>
              <a:rPr lang="en-US" dirty="0" err="1"/>
              <a:t>todos</a:t>
            </a:r>
            <a:r>
              <a:rPr lang="en-US" dirty="0"/>
              <a:t>[index],</a:t>
            </a:r>
          </a:p>
          <a:p>
            <a:pPr>
              <a:spcBef>
                <a:spcPts val="0"/>
              </a:spcBef>
              <a:spcAft>
                <a:spcPts val="0"/>
              </a:spcAft>
            </a:pPr>
            <a:r>
              <a:rPr lang="en-US" dirty="0"/>
              <a:t>            </a:t>
            </a:r>
            <a:r>
              <a:rPr lang="en-US" dirty="0" smtClean="0"/>
              <a:t>),</a:t>
            </a:r>
            <a:endParaRPr lang="ru-RU" dirty="0" smtClean="0"/>
          </a:p>
          <a:p>
            <a:pPr>
              <a:spcBef>
                <a:spcPts val="0"/>
              </a:spcBef>
              <a:spcAft>
                <a:spcPts val="0"/>
              </a:spcAft>
            </a:pPr>
            <a:endParaRPr lang="ru-RU" dirty="0"/>
          </a:p>
          <a:p>
            <a:pPr>
              <a:spcBef>
                <a:spcPts val="0"/>
              </a:spcBef>
              <a:spcAft>
                <a:spcPts val="0"/>
              </a:spcAft>
            </a:pPr>
            <a:r>
              <a:rPr lang="en-US" dirty="0"/>
              <a:t> Widget build(</a:t>
            </a:r>
            <a:r>
              <a:rPr lang="en-US" dirty="0" err="1"/>
              <a:t>BuildContext</a:t>
            </a:r>
            <a:r>
              <a:rPr lang="en-US" dirty="0"/>
              <a:t> context) {</a:t>
            </a:r>
          </a:p>
          <a:p>
            <a:pPr>
              <a:spcBef>
                <a:spcPts val="0"/>
              </a:spcBef>
              <a:spcAft>
                <a:spcPts val="0"/>
              </a:spcAft>
            </a:pPr>
            <a:r>
              <a:rPr lang="en-US" dirty="0"/>
              <a:t>    final </a:t>
            </a:r>
            <a:r>
              <a:rPr lang="en-US" dirty="0" err="1"/>
              <a:t>todo</a:t>
            </a:r>
            <a:r>
              <a:rPr lang="en-US" dirty="0"/>
              <a:t> = </a:t>
            </a:r>
            <a:r>
              <a:rPr lang="en-US" dirty="0" err="1"/>
              <a:t>ModalRoute.of</a:t>
            </a:r>
            <a:r>
              <a:rPr lang="en-US" dirty="0"/>
              <a:t>(context)!.</a:t>
            </a:r>
            <a:r>
              <a:rPr lang="en-US" dirty="0" err="1"/>
              <a:t>settings.arguments</a:t>
            </a:r>
            <a:r>
              <a:rPr lang="en-US" dirty="0"/>
              <a:t> as </a:t>
            </a:r>
            <a:r>
              <a:rPr lang="en-US" dirty="0" err="1"/>
              <a:t>Todo</a:t>
            </a:r>
            <a:r>
              <a:rPr lang="en-US" dirty="0"/>
              <a:t>;</a:t>
            </a:r>
          </a:p>
        </p:txBody>
      </p:sp>
    </p:spTree>
    <p:extLst>
      <p:ext uri="{BB962C8B-B14F-4D97-AF65-F5344CB8AC3E}">
        <p14:creationId xmlns:p14="http://schemas.microsoft.com/office/powerpoint/2010/main" val="41674563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Использование </a:t>
            </a:r>
            <a:r>
              <a:rPr lang="en-US" dirty="0" smtClean="0"/>
              <a:t>Navigator</a:t>
            </a:r>
            <a:endParaRPr lang="en-US" dirty="0"/>
          </a:p>
        </p:txBody>
      </p:sp>
      <p:sp>
        <p:nvSpPr>
          <p:cNvPr id="3" name="Объект 2"/>
          <p:cNvSpPr>
            <a:spLocks noGrp="1"/>
          </p:cNvSpPr>
          <p:nvPr>
            <p:ph idx="1"/>
          </p:nvPr>
        </p:nvSpPr>
        <p:spPr/>
        <p:txBody>
          <a:bodyPr/>
          <a:lstStyle/>
          <a:p>
            <a:r>
              <a:rPr lang="en-US" dirty="0" err="1"/>
              <a:t>onPressed</a:t>
            </a:r>
            <a:r>
              <a:rPr lang="en-US" dirty="0"/>
              <a:t>: () {</a:t>
            </a:r>
          </a:p>
          <a:p>
            <a:r>
              <a:rPr lang="en-US" dirty="0"/>
              <a:t>  </a:t>
            </a:r>
            <a:r>
              <a:rPr lang="en-US" dirty="0" err="1"/>
              <a:t>Navigator.of</a:t>
            </a:r>
            <a:r>
              <a:rPr lang="en-US" dirty="0"/>
              <a:t>(context).push(</a:t>
            </a:r>
          </a:p>
          <a:p>
            <a:r>
              <a:rPr lang="en-US" dirty="0"/>
              <a:t>    </a:t>
            </a:r>
            <a:r>
              <a:rPr lang="en-US" dirty="0" err="1"/>
              <a:t>MaterialPageRoute</a:t>
            </a:r>
            <a:r>
              <a:rPr lang="en-US" dirty="0"/>
              <a:t>(</a:t>
            </a:r>
          </a:p>
          <a:p>
            <a:r>
              <a:rPr lang="en-US" dirty="0"/>
              <a:t>      builder: (context) =&gt; </a:t>
            </a:r>
            <a:r>
              <a:rPr lang="en-US" dirty="0" err="1"/>
              <a:t>const</a:t>
            </a:r>
            <a:r>
              <a:rPr lang="en-US" dirty="0"/>
              <a:t> </a:t>
            </a:r>
            <a:r>
              <a:rPr lang="en-US" dirty="0" err="1"/>
              <a:t>SongScreen</a:t>
            </a:r>
            <a:r>
              <a:rPr lang="en-US" dirty="0"/>
              <a:t>(song: song),</a:t>
            </a:r>
          </a:p>
          <a:p>
            <a:r>
              <a:rPr lang="en-US" dirty="0"/>
              <a:t>    ),</a:t>
            </a:r>
          </a:p>
          <a:p>
            <a:r>
              <a:rPr lang="en-US" dirty="0"/>
              <a:t>  );</a:t>
            </a:r>
          </a:p>
          <a:p>
            <a:r>
              <a:rPr lang="en-US" dirty="0"/>
              <a:t>},</a:t>
            </a:r>
          </a:p>
          <a:p>
            <a:r>
              <a:rPr lang="en-US" dirty="0"/>
              <a:t>child: Text(song.name),</a:t>
            </a:r>
          </a:p>
          <a:p>
            <a:endParaRPr lang="en-US" dirty="0"/>
          </a:p>
        </p:txBody>
      </p:sp>
    </p:spTree>
    <p:extLst>
      <p:ext uri="{BB962C8B-B14F-4D97-AF65-F5344CB8AC3E}">
        <p14:creationId xmlns:p14="http://schemas.microsoft.com/office/powerpoint/2010/main" val="9858421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Возврат данных с экрана</a:t>
            </a:r>
            <a:endParaRPr lang="en-US" dirty="0"/>
          </a:p>
        </p:txBody>
      </p:sp>
      <p:sp>
        <p:nvSpPr>
          <p:cNvPr id="3" name="Объект 2"/>
          <p:cNvSpPr>
            <a:spLocks noGrp="1"/>
          </p:cNvSpPr>
          <p:nvPr>
            <p:ph idx="1"/>
          </p:nvPr>
        </p:nvSpPr>
        <p:spPr/>
        <p:txBody>
          <a:bodyPr>
            <a:normAutofit/>
          </a:bodyPr>
          <a:lstStyle/>
          <a:p>
            <a:r>
              <a:rPr lang="ru-RU" sz="2800" dirty="0"/>
              <a:t>Вы можете сделать это с помощью метода </a:t>
            </a:r>
            <a:r>
              <a:rPr lang="ru-RU" sz="2800" dirty="0" err="1"/>
              <a:t>Navigator.pop</a:t>
            </a:r>
            <a:r>
              <a:rPr lang="ru-RU" sz="2800" dirty="0"/>
              <a:t>(), выполнив следующие действия:</a:t>
            </a:r>
            <a:br>
              <a:rPr lang="ru-RU" sz="2800" dirty="0"/>
            </a:br>
            <a:r>
              <a:rPr lang="ru-RU" sz="2800" dirty="0"/>
              <a:t/>
            </a:r>
            <a:br>
              <a:rPr lang="ru-RU" sz="2800" dirty="0"/>
            </a:br>
            <a:r>
              <a:rPr lang="ru-RU" sz="2800" dirty="0" smtClean="0"/>
              <a:t>Определить </a:t>
            </a:r>
            <a:r>
              <a:rPr lang="ru-RU" sz="2800" dirty="0"/>
              <a:t>начальный экран</a:t>
            </a:r>
            <a:br>
              <a:rPr lang="ru-RU" sz="2800" dirty="0"/>
            </a:br>
            <a:r>
              <a:rPr lang="ru-RU" sz="2800" dirty="0" smtClean="0"/>
              <a:t>Добавить </a:t>
            </a:r>
            <a:r>
              <a:rPr lang="ru-RU" sz="2800" dirty="0"/>
              <a:t>кнопку, которая запускает экран выбора</a:t>
            </a:r>
            <a:br>
              <a:rPr lang="ru-RU" sz="2800" dirty="0"/>
            </a:br>
            <a:r>
              <a:rPr lang="ru-RU" sz="2800" dirty="0" smtClean="0"/>
              <a:t>Отобразить </a:t>
            </a:r>
            <a:r>
              <a:rPr lang="ru-RU" sz="2800" dirty="0"/>
              <a:t>экран выбора двумя кнопками</a:t>
            </a:r>
            <a:br>
              <a:rPr lang="ru-RU" sz="2800" dirty="0"/>
            </a:br>
            <a:r>
              <a:rPr lang="ru-RU" sz="2800" dirty="0"/>
              <a:t>При нажатии кнопки закройте экран выбора</a:t>
            </a:r>
            <a:br>
              <a:rPr lang="ru-RU" sz="2800" dirty="0"/>
            </a:br>
            <a:r>
              <a:rPr lang="ru-RU" sz="2800" dirty="0" smtClean="0"/>
              <a:t>Отобразить </a:t>
            </a:r>
            <a:r>
              <a:rPr lang="en-US" sz="2800" dirty="0" err="1" smtClean="0"/>
              <a:t>snackbar</a:t>
            </a:r>
            <a:r>
              <a:rPr lang="ru-RU" sz="2800" dirty="0" smtClean="0"/>
              <a:t> на </a:t>
            </a:r>
            <a:r>
              <a:rPr lang="ru-RU" sz="2800" dirty="0"/>
              <a:t>главном экране с выбором</a:t>
            </a:r>
            <a:endParaRPr lang="en-US" sz="2800" dirty="0"/>
          </a:p>
        </p:txBody>
      </p:sp>
    </p:spTree>
    <p:extLst>
      <p:ext uri="{BB962C8B-B14F-4D97-AF65-F5344CB8AC3E}">
        <p14:creationId xmlns:p14="http://schemas.microsoft.com/office/powerpoint/2010/main" val="24824782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4" name="Объект 2"/>
          <p:cNvSpPr txBox="1">
            <a:spLocks noGrp="1"/>
          </p:cNvSpPr>
          <p:nvPr>
            <p:ph idx="1"/>
          </p:nvPr>
        </p:nvSpPr>
        <p:spPr>
          <a:xfrm>
            <a:off x="0" y="1845734"/>
            <a:ext cx="659757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class _</a:t>
            </a:r>
            <a:r>
              <a:rPr lang="en-US" dirty="0" err="1"/>
              <a:t>SelectionButtonState</a:t>
            </a:r>
            <a:r>
              <a:rPr lang="en-US" dirty="0"/>
              <a:t> </a:t>
            </a:r>
            <a:r>
              <a:rPr lang="en-US" dirty="0" smtClean="0"/>
              <a:t>extends</a:t>
            </a:r>
            <a:endParaRPr lang="ru-RU" dirty="0" smtClean="0"/>
          </a:p>
          <a:p>
            <a:pPr>
              <a:spcBef>
                <a:spcPts val="0"/>
              </a:spcBef>
              <a:spcAft>
                <a:spcPts val="0"/>
              </a:spcAft>
            </a:pPr>
            <a:r>
              <a:rPr lang="en-US" dirty="0" smtClean="0"/>
              <a:t> </a:t>
            </a:r>
            <a:r>
              <a:rPr lang="en-US" dirty="0"/>
              <a:t>State&lt;</a:t>
            </a:r>
            <a:r>
              <a:rPr lang="en-US" dirty="0" err="1"/>
              <a:t>SelectionButton</a:t>
            </a:r>
            <a:r>
              <a:rPr lang="en-US" dirty="0"/>
              <a:t>&gt; {</a:t>
            </a:r>
          </a:p>
          <a:p>
            <a:pPr>
              <a:spcBef>
                <a:spcPts val="0"/>
              </a:spcBef>
              <a:spcAft>
                <a:spcPts val="0"/>
              </a:spcAft>
            </a:pPr>
            <a:r>
              <a:rPr lang="en-US" dirty="0"/>
              <a:t>  @override</a:t>
            </a:r>
          </a:p>
          <a:p>
            <a:pPr>
              <a:spcBef>
                <a:spcPts val="0"/>
              </a:spcBef>
              <a:spcAft>
                <a:spcPts val="0"/>
              </a:spcAft>
            </a:pPr>
            <a:r>
              <a:rPr lang="en-US" dirty="0"/>
              <a:t>  Widget build(</a:t>
            </a:r>
            <a:r>
              <a:rPr lang="en-US" dirty="0" err="1"/>
              <a:t>BuildContext</a:t>
            </a:r>
            <a:r>
              <a:rPr lang="en-US" dirty="0"/>
              <a:t> context) {</a:t>
            </a:r>
          </a:p>
          <a:p>
            <a:pPr>
              <a:spcBef>
                <a:spcPts val="0"/>
              </a:spcBef>
              <a:spcAft>
                <a:spcPts val="0"/>
              </a:spcAft>
            </a:pPr>
            <a:r>
              <a:rPr lang="en-US" dirty="0"/>
              <a:t>    return </a:t>
            </a:r>
            <a:r>
              <a:rPr lang="en-US" dirty="0" err="1"/>
              <a:t>ElevatedButton</a:t>
            </a:r>
            <a:r>
              <a:rPr lang="en-US" dirty="0"/>
              <a:t>(</a:t>
            </a:r>
          </a:p>
          <a:p>
            <a:pPr>
              <a:spcBef>
                <a:spcPts val="0"/>
              </a:spcBef>
              <a:spcAft>
                <a:spcPts val="0"/>
              </a:spcAft>
            </a:pPr>
            <a:r>
              <a:rPr lang="en-US" dirty="0"/>
              <a:t>      </a:t>
            </a:r>
            <a:r>
              <a:rPr lang="en-US" dirty="0" err="1"/>
              <a:t>onPressed</a:t>
            </a:r>
            <a:r>
              <a:rPr lang="en-US" dirty="0"/>
              <a:t>: () {</a:t>
            </a:r>
          </a:p>
          <a:p>
            <a:pPr>
              <a:spcBef>
                <a:spcPts val="0"/>
              </a:spcBef>
              <a:spcAft>
                <a:spcPts val="0"/>
              </a:spcAft>
            </a:pPr>
            <a:r>
              <a:rPr lang="en-US" dirty="0"/>
              <a:t>        _</a:t>
            </a:r>
            <a:r>
              <a:rPr lang="en-US" dirty="0" err="1"/>
              <a:t>navigateAndDisplaySelection</a:t>
            </a:r>
            <a:r>
              <a:rPr lang="en-US" dirty="0"/>
              <a:t>(context);</a:t>
            </a:r>
          </a:p>
          <a:p>
            <a:pPr>
              <a:spcBef>
                <a:spcPts val="0"/>
              </a:spcBef>
              <a:spcAft>
                <a:spcPts val="0"/>
              </a:spcAft>
            </a:pPr>
            <a:r>
              <a:rPr lang="en-US" dirty="0"/>
              <a:t>      },</a:t>
            </a:r>
          </a:p>
          <a:p>
            <a:pPr>
              <a:spcBef>
                <a:spcPts val="0"/>
              </a:spcBef>
              <a:spcAft>
                <a:spcPts val="0"/>
              </a:spcAft>
            </a:pPr>
            <a:r>
              <a:rPr lang="en-US" dirty="0"/>
              <a:t>      child: </a:t>
            </a:r>
            <a:r>
              <a:rPr lang="en-US" dirty="0" err="1"/>
              <a:t>const</a:t>
            </a:r>
            <a:r>
              <a:rPr lang="en-US" dirty="0"/>
              <a:t> Text('Pick an option, any option!'),</a:t>
            </a:r>
          </a:p>
          <a:p>
            <a:pPr>
              <a:spcBef>
                <a:spcPts val="0"/>
              </a:spcBef>
              <a:spcAft>
                <a:spcPts val="0"/>
              </a:spcAft>
            </a:pPr>
            <a:r>
              <a:rPr lang="en-US" dirty="0"/>
              <a:t>    );</a:t>
            </a:r>
          </a:p>
          <a:p>
            <a:pPr>
              <a:spcBef>
                <a:spcPts val="0"/>
              </a:spcBef>
              <a:spcAft>
                <a:spcPts val="0"/>
              </a:spcAft>
            </a:pPr>
            <a:r>
              <a:rPr lang="en-US" dirty="0"/>
              <a:t>  }</a:t>
            </a:r>
          </a:p>
        </p:txBody>
      </p:sp>
      <p:sp>
        <p:nvSpPr>
          <p:cNvPr id="5" name="Объект 2"/>
          <p:cNvSpPr txBox="1">
            <a:spLocks/>
          </p:cNvSpPr>
          <p:nvPr/>
        </p:nvSpPr>
        <p:spPr>
          <a:xfrm>
            <a:off x="5210536" y="1845733"/>
            <a:ext cx="6597570" cy="460136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 body: Center(</a:t>
            </a:r>
          </a:p>
          <a:p>
            <a:pPr>
              <a:spcBef>
                <a:spcPts val="0"/>
              </a:spcBef>
              <a:spcAft>
                <a:spcPts val="0"/>
              </a:spcAft>
            </a:pPr>
            <a:r>
              <a:rPr lang="en-US" dirty="0"/>
              <a:t>        child: Column(</a:t>
            </a:r>
          </a:p>
          <a:p>
            <a:pPr>
              <a:spcBef>
                <a:spcPts val="0"/>
              </a:spcBef>
              <a:spcAft>
                <a:spcPts val="0"/>
              </a:spcAft>
            </a:pPr>
            <a:r>
              <a:rPr lang="en-US" dirty="0"/>
              <a:t>          </a:t>
            </a:r>
            <a:r>
              <a:rPr lang="en-US" dirty="0" err="1"/>
              <a:t>mainAxisAlignment</a:t>
            </a:r>
            <a:r>
              <a:rPr lang="en-US" dirty="0"/>
              <a:t>: </a:t>
            </a:r>
            <a:r>
              <a:rPr lang="en-US" dirty="0" err="1"/>
              <a:t>MainAxisAlignment.center</a:t>
            </a:r>
            <a:r>
              <a:rPr lang="en-US" dirty="0"/>
              <a:t>,</a:t>
            </a:r>
          </a:p>
          <a:p>
            <a:pPr>
              <a:spcBef>
                <a:spcPts val="0"/>
              </a:spcBef>
              <a:spcAft>
                <a:spcPts val="0"/>
              </a:spcAft>
            </a:pPr>
            <a:r>
              <a:rPr lang="en-US" dirty="0"/>
              <a:t>          children: &lt;Widget&gt;[</a:t>
            </a:r>
          </a:p>
          <a:p>
            <a:pPr>
              <a:spcBef>
                <a:spcPts val="0"/>
              </a:spcBef>
              <a:spcAft>
                <a:spcPts val="0"/>
              </a:spcAft>
            </a:pPr>
            <a:r>
              <a:rPr lang="en-US" dirty="0"/>
              <a:t>            Padding(</a:t>
            </a:r>
          </a:p>
          <a:p>
            <a:pPr>
              <a:spcBef>
                <a:spcPts val="0"/>
              </a:spcBef>
              <a:spcAft>
                <a:spcPts val="0"/>
              </a:spcAft>
            </a:pPr>
            <a:r>
              <a:rPr lang="en-US" dirty="0"/>
              <a:t>              padding: </a:t>
            </a:r>
            <a:r>
              <a:rPr lang="en-US" dirty="0" err="1"/>
              <a:t>const</a:t>
            </a:r>
            <a:r>
              <a:rPr lang="en-US" dirty="0"/>
              <a:t> </a:t>
            </a:r>
            <a:r>
              <a:rPr lang="en-US" dirty="0" err="1"/>
              <a:t>EdgeInsets.all</a:t>
            </a:r>
            <a:r>
              <a:rPr lang="en-US" dirty="0"/>
              <a:t>(8),</a:t>
            </a:r>
          </a:p>
          <a:p>
            <a:pPr>
              <a:spcBef>
                <a:spcPts val="0"/>
              </a:spcBef>
              <a:spcAft>
                <a:spcPts val="0"/>
              </a:spcAft>
            </a:pPr>
            <a:r>
              <a:rPr lang="en-US" dirty="0"/>
              <a:t>              child: </a:t>
            </a:r>
            <a:r>
              <a:rPr lang="en-US" dirty="0" err="1"/>
              <a:t>ElevatedButton</a:t>
            </a:r>
            <a:r>
              <a:rPr lang="en-US" dirty="0"/>
              <a:t>(</a:t>
            </a:r>
          </a:p>
          <a:p>
            <a:pPr>
              <a:spcBef>
                <a:spcPts val="0"/>
              </a:spcBef>
              <a:spcAft>
                <a:spcPts val="0"/>
              </a:spcAft>
            </a:pPr>
            <a:r>
              <a:rPr lang="en-US" dirty="0"/>
              <a:t>                </a:t>
            </a:r>
            <a:r>
              <a:rPr lang="en-US" dirty="0" err="1"/>
              <a:t>onPressed</a:t>
            </a:r>
            <a:r>
              <a:rPr lang="en-US" dirty="0"/>
              <a:t>: () {</a:t>
            </a:r>
          </a:p>
          <a:p>
            <a:pPr>
              <a:spcBef>
                <a:spcPts val="0"/>
              </a:spcBef>
              <a:spcAft>
                <a:spcPts val="0"/>
              </a:spcAft>
            </a:pPr>
            <a:r>
              <a:rPr lang="en-US" dirty="0" err="1" smtClean="0"/>
              <a:t>Navigator.pop</a:t>
            </a:r>
            <a:r>
              <a:rPr lang="en-US" dirty="0" smtClean="0"/>
              <a:t>(context</a:t>
            </a:r>
            <a:r>
              <a:rPr lang="en-US" dirty="0"/>
              <a:t>, 'Yep!');</a:t>
            </a:r>
          </a:p>
          <a:p>
            <a:pPr>
              <a:spcBef>
                <a:spcPts val="0"/>
              </a:spcBef>
              <a:spcAft>
                <a:spcPts val="0"/>
              </a:spcAft>
            </a:pPr>
            <a:r>
              <a:rPr lang="en-US" dirty="0"/>
              <a:t>                },</a:t>
            </a:r>
          </a:p>
          <a:p>
            <a:pPr>
              <a:spcBef>
                <a:spcPts val="0"/>
              </a:spcBef>
              <a:spcAft>
                <a:spcPts val="0"/>
              </a:spcAft>
            </a:pPr>
            <a:r>
              <a:rPr lang="en-US" dirty="0"/>
              <a:t>                child: </a:t>
            </a:r>
            <a:r>
              <a:rPr lang="en-US" dirty="0" err="1"/>
              <a:t>const</a:t>
            </a:r>
            <a:r>
              <a:rPr lang="en-US" dirty="0"/>
              <a:t> Text('Yep</a:t>
            </a:r>
            <a:r>
              <a:rPr lang="en-US" dirty="0" smtClean="0"/>
              <a:t>!'),</a:t>
            </a:r>
            <a:r>
              <a:rPr lang="ru-RU" dirty="0" smtClean="0"/>
              <a:t>	</a:t>
            </a:r>
            <a:r>
              <a:rPr lang="en-US" dirty="0" smtClean="0"/>
              <a:t>),),</a:t>
            </a:r>
            <a:endParaRPr lang="en-US" dirty="0"/>
          </a:p>
          <a:p>
            <a:pPr>
              <a:spcBef>
                <a:spcPts val="0"/>
              </a:spcBef>
              <a:spcAft>
                <a:spcPts val="0"/>
              </a:spcAft>
            </a:pPr>
            <a:r>
              <a:rPr lang="en-US" dirty="0"/>
              <a:t>            Padding(</a:t>
            </a:r>
          </a:p>
          <a:p>
            <a:pPr>
              <a:spcBef>
                <a:spcPts val="0"/>
              </a:spcBef>
              <a:spcAft>
                <a:spcPts val="0"/>
              </a:spcAft>
            </a:pPr>
            <a:r>
              <a:rPr lang="en-US" dirty="0"/>
              <a:t>              padding: </a:t>
            </a:r>
            <a:r>
              <a:rPr lang="en-US" dirty="0" err="1"/>
              <a:t>const</a:t>
            </a:r>
            <a:r>
              <a:rPr lang="en-US" dirty="0"/>
              <a:t> </a:t>
            </a:r>
            <a:r>
              <a:rPr lang="en-US" dirty="0" err="1"/>
              <a:t>EdgeInsets.all</a:t>
            </a:r>
            <a:r>
              <a:rPr lang="en-US" dirty="0"/>
              <a:t>(8),</a:t>
            </a:r>
          </a:p>
          <a:p>
            <a:pPr>
              <a:spcBef>
                <a:spcPts val="0"/>
              </a:spcBef>
              <a:spcAft>
                <a:spcPts val="0"/>
              </a:spcAft>
            </a:pPr>
            <a:r>
              <a:rPr lang="en-US" dirty="0"/>
              <a:t>              child: </a:t>
            </a:r>
            <a:r>
              <a:rPr lang="en-US" dirty="0" err="1"/>
              <a:t>ElevatedButton</a:t>
            </a:r>
            <a:r>
              <a:rPr lang="en-US" dirty="0"/>
              <a:t>(</a:t>
            </a:r>
          </a:p>
          <a:p>
            <a:pPr>
              <a:spcBef>
                <a:spcPts val="0"/>
              </a:spcBef>
              <a:spcAft>
                <a:spcPts val="0"/>
              </a:spcAft>
            </a:pPr>
            <a:r>
              <a:rPr lang="en-US" dirty="0"/>
              <a:t>                </a:t>
            </a:r>
            <a:r>
              <a:rPr lang="en-US" dirty="0" err="1"/>
              <a:t>onPressed</a:t>
            </a:r>
            <a:r>
              <a:rPr lang="en-US" dirty="0"/>
              <a:t>: () {</a:t>
            </a:r>
          </a:p>
          <a:p>
            <a:pPr>
              <a:spcBef>
                <a:spcPts val="0"/>
              </a:spcBef>
              <a:spcAft>
                <a:spcPts val="0"/>
              </a:spcAft>
            </a:pPr>
            <a:r>
              <a:rPr lang="en-US" dirty="0" err="1" smtClean="0"/>
              <a:t>Navigator.pop</a:t>
            </a:r>
            <a:r>
              <a:rPr lang="en-US" dirty="0" smtClean="0"/>
              <a:t>(context</a:t>
            </a:r>
            <a:r>
              <a:rPr lang="en-US" dirty="0"/>
              <a:t>, 'Nope.');</a:t>
            </a:r>
          </a:p>
          <a:p>
            <a:pPr>
              <a:spcBef>
                <a:spcPts val="0"/>
              </a:spcBef>
              <a:spcAft>
                <a:spcPts val="0"/>
              </a:spcAft>
            </a:pPr>
            <a:r>
              <a:rPr lang="en-US" dirty="0"/>
              <a:t>                },</a:t>
            </a:r>
          </a:p>
          <a:p>
            <a:pPr>
              <a:spcBef>
                <a:spcPts val="0"/>
              </a:spcBef>
              <a:spcAft>
                <a:spcPts val="0"/>
              </a:spcAft>
            </a:pPr>
            <a:r>
              <a:rPr lang="en-US" dirty="0"/>
              <a:t>                child: </a:t>
            </a:r>
            <a:r>
              <a:rPr lang="en-US" dirty="0" err="1"/>
              <a:t>const</a:t>
            </a:r>
            <a:r>
              <a:rPr lang="en-US" dirty="0"/>
              <a:t> Text('Nope.'),</a:t>
            </a:r>
          </a:p>
          <a:p>
            <a:pPr>
              <a:spcBef>
                <a:spcPts val="0"/>
              </a:spcBef>
              <a:spcAft>
                <a:spcPts val="0"/>
              </a:spcAft>
            </a:pPr>
            <a:r>
              <a:rPr lang="en-US" dirty="0"/>
              <a:t>              ),</a:t>
            </a:r>
          </a:p>
        </p:txBody>
      </p:sp>
    </p:spTree>
    <p:extLst>
      <p:ext uri="{BB962C8B-B14F-4D97-AF65-F5344CB8AC3E}">
        <p14:creationId xmlns:p14="http://schemas.microsoft.com/office/powerpoint/2010/main" val="32300802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4" name="Объект 2"/>
          <p:cNvSpPr txBox="1">
            <a:spLocks noGrp="1"/>
          </p:cNvSpPr>
          <p:nvPr>
            <p:ph idx="1"/>
          </p:nvPr>
        </p:nvSpPr>
        <p:spPr>
          <a:xfrm>
            <a:off x="0" y="1845734"/>
            <a:ext cx="6597570" cy="402336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dirty="0"/>
              <a:t>Future&lt;void&gt; _</a:t>
            </a:r>
            <a:r>
              <a:rPr lang="en-US" dirty="0" err="1"/>
              <a:t>navigateAndDisplaySelection</a:t>
            </a:r>
            <a:r>
              <a:rPr lang="en-US" dirty="0"/>
              <a:t>(</a:t>
            </a:r>
            <a:r>
              <a:rPr lang="en-US" dirty="0" err="1"/>
              <a:t>BuildContext</a:t>
            </a:r>
            <a:r>
              <a:rPr lang="en-US" dirty="0"/>
              <a:t> context) </a:t>
            </a:r>
            <a:r>
              <a:rPr lang="en-US" dirty="0" err="1"/>
              <a:t>async</a:t>
            </a:r>
            <a:r>
              <a:rPr lang="en-US" dirty="0"/>
              <a:t> {</a:t>
            </a:r>
          </a:p>
          <a:p>
            <a:pPr>
              <a:spcBef>
                <a:spcPts val="0"/>
              </a:spcBef>
              <a:spcAft>
                <a:spcPts val="0"/>
              </a:spcAft>
            </a:pPr>
            <a:r>
              <a:rPr lang="en-US" dirty="0" smtClean="0"/>
              <a:t>final </a:t>
            </a:r>
            <a:r>
              <a:rPr lang="en-US" dirty="0"/>
              <a:t>result = await </a:t>
            </a:r>
            <a:r>
              <a:rPr lang="en-US" dirty="0" err="1"/>
              <a:t>Navigator.push</a:t>
            </a:r>
            <a:r>
              <a:rPr lang="en-US" dirty="0"/>
              <a:t>(</a:t>
            </a:r>
          </a:p>
          <a:p>
            <a:pPr>
              <a:spcBef>
                <a:spcPts val="0"/>
              </a:spcBef>
              <a:spcAft>
                <a:spcPts val="0"/>
              </a:spcAft>
            </a:pPr>
            <a:r>
              <a:rPr lang="en-US" dirty="0"/>
              <a:t>      context,</a:t>
            </a:r>
          </a:p>
          <a:p>
            <a:pPr>
              <a:spcBef>
                <a:spcPts val="0"/>
              </a:spcBef>
              <a:spcAft>
                <a:spcPts val="0"/>
              </a:spcAft>
            </a:pPr>
            <a:r>
              <a:rPr lang="en-US" dirty="0"/>
              <a:t>      </a:t>
            </a:r>
            <a:r>
              <a:rPr lang="en-US" dirty="0" err="1"/>
              <a:t>MaterialPageRoute</a:t>
            </a:r>
            <a:r>
              <a:rPr lang="en-US" dirty="0"/>
              <a:t>(builder: (context) =&gt; </a:t>
            </a:r>
            <a:r>
              <a:rPr lang="en-US" dirty="0" err="1"/>
              <a:t>const</a:t>
            </a:r>
            <a:r>
              <a:rPr lang="en-US" dirty="0"/>
              <a:t> </a:t>
            </a:r>
            <a:r>
              <a:rPr lang="en-US" dirty="0" err="1"/>
              <a:t>SelectionScreen</a:t>
            </a:r>
            <a:r>
              <a:rPr lang="en-US" dirty="0"/>
              <a:t>()),</a:t>
            </a:r>
          </a:p>
          <a:p>
            <a:pPr>
              <a:spcBef>
                <a:spcPts val="0"/>
              </a:spcBef>
              <a:spcAft>
                <a:spcPts val="0"/>
              </a:spcAft>
            </a:pPr>
            <a:r>
              <a:rPr lang="en-US" dirty="0"/>
              <a:t>    );</a:t>
            </a:r>
          </a:p>
          <a:p>
            <a:pPr>
              <a:spcBef>
                <a:spcPts val="0"/>
              </a:spcBef>
              <a:spcAft>
                <a:spcPts val="0"/>
              </a:spcAft>
            </a:pPr>
            <a:endParaRPr lang="en-US" dirty="0"/>
          </a:p>
          <a:p>
            <a:pPr>
              <a:spcBef>
                <a:spcPts val="0"/>
              </a:spcBef>
              <a:spcAft>
                <a:spcPts val="0"/>
              </a:spcAft>
            </a:pPr>
            <a:r>
              <a:rPr lang="en-US" dirty="0" smtClean="0"/>
              <a:t>if </a:t>
            </a:r>
            <a:r>
              <a:rPr lang="en-US" dirty="0"/>
              <a:t>(!</a:t>
            </a:r>
            <a:r>
              <a:rPr lang="en-US" dirty="0" err="1"/>
              <a:t>context.mounted</a:t>
            </a:r>
            <a:r>
              <a:rPr lang="en-US" dirty="0"/>
              <a:t>) return;</a:t>
            </a:r>
          </a:p>
          <a:p>
            <a:pPr>
              <a:spcBef>
                <a:spcPts val="0"/>
              </a:spcBef>
              <a:spcAft>
                <a:spcPts val="0"/>
              </a:spcAft>
            </a:pPr>
            <a:endParaRPr lang="en-US" dirty="0"/>
          </a:p>
          <a:p>
            <a:pPr>
              <a:spcBef>
                <a:spcPts val="0"/>
              </a:spcBef>
              <a:spcAft>
                <a:spcPts val="0"/>
              </a:spcAft>
            </a:pPr>
            <a:r>
              <a:rPr lang="en-US" dirty="0" err="1" smtClean="0"/>
              <a:t>ScaffoldMessenger.of</a:t>
            </a:r>
            <a:r>
              <a:rPr lang="en-US" dirty="0" smtClean="0"/>
              <a:t>(context</a:t>
            </a:r>
            <a:r>
              <a:rPr lang="en-US" dirty="0"/>
              <a:t>)</a:t>
            </a:r>
          </a:p>
          <a:p>
            <a:pPr>
              <a:spcBef>
                <a:spcPts val="0"/>
              </a:spcBef>
              <a:spcAft>
                <a:spcPts val="0"/>
              </a:spcAft>
            </a:pPr>
            <a:r>
              <a:rPr lang="en-US" dirty="0"/>
              <a:t>      ..</a:t>
            </a:r>
            <a:r>
              <a:rPr lang="en-US" dirty="0" err="1"/>
              <a:t>removeCurrentSnackBar</a:t>
            </a:r>
            <a:r>
              <a:rPr lang="en-US" dirty="0"/>
              <a:t>()</a:t>
            </a:r>
          </a:p>
          <a:p>
            <a:pPr>
              <a:spcBef>
                <a:spcPts val="0"/>
              </a:spcBef>
              <a:spcAft>
                <a:spcPts val="0"/>
              </a:spcAft>
            </a:pPr>
            <a:r>
              <a:rPr lang="en-US" dirty="0"/>
              <a:t>      ..</a:t>
            </a:r>
            <a:r>
              <a:rPr lang="en-US" dirty="0" err="1"/>
              <a:t>showSnackBar</a:t>
            </a:r>
            <a:r>
              <a:rPr lang="en-US" dirty="0"/>
              <a:t>(</a:t>
            </a:r>
            <a:r>
              <a:rPr lang="en-US" dirty="0" err="1"/>
              <a:t>SnackBar</a:t>
            </a:r>
            <a:r>
              <a:rPr lang="en-US" dirty="0"/>
              <a:t>(content: Text('$result')));</a:t>
            </a:r>
          </a:p>
          <a:p>
            <a:pPr>
              <a:spcBef>
                <a:spcPts val="0"/>
              </a:spcBef>
              <a:spcAft>
                <a:spcPts val="0"/>
              </a:spcAft>
            </a:pPr>
            <a:r>
              <a:rPr lang="en-US" dirty="0"/>
              <a:t>  }</a:t>
            </a:r>
          </a:p>
          <a:p>
            <a:pPr>
              <a:spcBef>
                <a:spcPts val="0"/>
              </a:spcBef>
              <a:spcAft>
                <a:spcPts val="0"/>
              </a:spcAft>
            </a:pPr>
            <a:r>
              <a:rPr lang="en-US" dirty="0"/>
              <a:t>}</a:t>
            </a:r>
          </a:p>
          <a:p>
            <a:pPr>
              <a:spcBef>
                <a:spcPts val="0"/>
              </a:spcBef>
              <a:spcAft>
                <a:spcPts val="0"/>
              </a:spcAft>
            </a:pPr>
            <a:endParaRPr lang="en-US" dirty="0"/>
          </a:p>
        </p:txBody>
      </p:sp>
      <p:sp>
        <p:nvSpPr>
          <p:cNvPr id="5" name="Объект 2"/>
          <p:cNvSpPr txBox="1">
            <a:spLocks/>
          </p:cNvSpPr>
          <p:nvPr/>
        </p:nvSpPr>
        <p:spPr>
          <a:xfrm>
            <a:off x="5210536" y="1845733"/>
            <a:ext cx="6597570" cy="46013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endParaRPr lang="en-US" dirty="0"/>
          </a:p>
        </p:txBody>
      </p:sp>
    </p:spTree>
    <p:extLst>
      <p:ext uri="{BB962C8B-B14F-4D97-AF65-F5344CB8AC3E}">
        <p14:creationId xmlns:p14="http://schemas.microsoft.com/office/powerpoint/2010/main" val="23870775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4" name="Рисунок 3"/>
          <p:cNvPicPr>
            <a:picLocks noChangeAspect="1"/>
          </p:cNvPicPr>
          <p:nvPr/>
        </p:nvPicPr>
        <p:blipFill>
          <a:blip r:embed="rId2"/>
          <a:stretch>
            <a:fillRect/>
          </a:stretch>
        </p:blipFill>
        <p:spPr>
          <a:xfrm>
            <a:off x="1097280" y="370803"/>
            <a:ext cx="3143689" cy="5306165"/>
          </a:xfrm>
          <a:prstGeom prst="rect">
            <a:avLst/>
          </a:prstGeom>
        </p:spPr>
      </p:pic>
      <p:pic>
        <p:nvPicPr>
          <p:cNvPr id="5" name="Рисунок 4"/>
          <p:cNvPicPr>
            <a:picLocks noChangeAspect="1"/>
          </p:cNvPicPr>
          <p:nvPr/>
        </p:nvPicPr>
        <p:blipFill>
          <a:blip r:embed="rId3"/>
          <a:stretch>
            <a:fillRect/>
          </a:stretch>
        </p:blipFill>
        <p:spPr>
          <a:xfrm>
            <a:off x="8935443" y="521273"/>
            <a:ext cx="3048425" cy="5239481"/>
          </a:xfrm>
          <a:prstGeom prst="rect">
            <a:avLst/>
          </a:prstGeom>
        </p:spPr>
      </p:pic>
      <p:pic>
        <p:nvPicPr>
          <p:cNvPr id="6" name="Рисунок 5"/>
          <p:cNvPicPr>
            <a:picLocks noChangeAspect="1"/>
          </p:cNvPicPr>
          <p:nvPr/>
        </p:nvPicPr>
        <p:blipFill>
          <a:blip r:embed="rId4"/>
          <a:stretch>
            <a:fillRect/>
          </a:stretch>
        </p:blipFill>
        <p:spPr>
          <a:xfrm>
            <a:off x="4655574" y="286603"/>
            <a:ext cx="3181794" cy="5268060"/>
          </a:xfrm>
          <a:prstGeom prst="rect">
            <a:avLst/>
          </a:prstGeom>
        </p:spPr>
      </p:pic>
    </p:spTree>
    <p:extLst>
      <p:ext uri="{BB962C8B-B14F-4D97-AF65-F5344CB8AC3E}">
        <p14:creationId xmlns:p14="http://schemas.microsoft.com/office/powerpoint/2010/main" val="42509043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Отправка данных на новый маршрут</a:t>
            </a:r>
          </a:p>
        </p:txBody>
      </p:sp>
      <p:pic>
        <p:nvPicPr>
          <p:cNvPr id="5" name="Рисунок 4"/>
          <p:cNvPicPr>
            <a:picLocks noChangeAspect="1"/>
          </p:cNvPicPr>
          <p:nvPr/>
        </p:nvPicPr>
        <p:blipFill>
          <a:blip r:embed="rId2"/>
          <a:stretch>
            <a:fillRect/>
          </a:stretch>
        </p:blipFill>
        <p:spPr>
          <a:xfrm>
            <a:off x="346582" y="1834636"/>
            <a:ext cx="5992646" cy="4639468"/>
          </a:xfrm>
          <a:prstGeom prst="rect">
            <a:avLst/>
          </a:prstGeom>
        </p:spPr>
      </p:pic>
      <p:pic>
        <p:nvPicPr>
          <p:cNvPr id="6" name="Рисунок 5"/>
          <p:cNvPicPr>
            <a:picLocks noChangeAspect="1"/>
          </p:cNvPicPr>
          <p:nvPr/>
        </p:nvPicPr>
        <p:blipFill>
          <a:blip r:embed="rId3"/>
          <a:stretch>
            <a:fillRect/>
          </a:stretch>
        </p:blipFill>
        <p:spPr>
          <a:xfrm>
            <a:off x="6704281" y="1737360"/>
            <a:ext cx="4951494" cy="4736744"/>
          </a:xfrm>
          <a:prstGeom prst="rect">
            <a:avLst/>
          </a:prstGeom>
        </p:spPr>
      </p:pic>
    </p:spTree>
    <p:extLst>
      <p:ext uri="{BB962C8B-B14F-4D97-AF65-F5344CB8AC3E}">
        <p14:creationId xmlns:p14="http://schemas.microsoft.com/office/powerpoint/2010/main" val="21521833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Отправка данных </a:t>
            </a:r>
            <a:r>
              <a:rPr lang="ru-RU" dirty="0" smtClean="0"/>
              <a:t>обратно</a:t>
            </a:r>
            <a:endParaRPr lang="ru-RU" dirty="0"/>
          </a:p>
        </p:txBody>
      </p:sp>
      <p:pic>
        <p:nvPicPr>
          <p:cNvPr id="4" name="Рисунок 3"/>
          <p:cNvPicPr>
            <a:picLocks noChangeAspect="1"/>
          </p:cNvPicPr>
          <p:nvPr/>
        </p:nvPicPr>
        <p:blipFill>
          <a:blip r:embed="rId4"/>
          <a:stretch>
            <a:fillRect/>
          </a:stretch>
        </p:blipFill>
        <p:spPr>
          <a:xfrm>
            <a:off x="-5939" y="1841249"/>
            <a:ext cx="4992743" cy="4763832"/>
          </a:xfrm>
          <a:prstGeom prst="rect">
            <a:avLst/>
          </a:prstGeom>
        </p:spPr>
      </p:pic>
      <p:pic>
        <p:nvPicPr>
          <p:cNvPr id="5" name="Рисунок 4"/>
          <p:cNvPicPr>
            <a:picLocks noChangeAspect="1"/>
          </p:cNvPicPr>
          <p:nvPr/>
        </p:nvPicPr>
        <p:blipFill>
          <a:blip r:embed="rId5"/>
          <a:stretch>
            <a:fillRect/>
          </a:stretch>
        </p:blipFill>
        <p:spPr>
          <a:xfrm>
            <a:off x="4365181" y="1737360"/>
            <a:ext cx="5586698" cy="4731534"/>
          </a:xfrm>
          <a:prstGeom prst="rect">
            <a:avLst/>
          </a:prstGeom>
        </p:spPr>
      </p:pic>
      <p:pic>
        <p:nvPicPr>
          <p:cNvPr id="7" name="bandicam 2023-03-13 20-38-27-78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231549" y="1737360"/>
            <a:ext cx="2857986" cy="4753186"/>
          </a:xfrm>
          <a:prstGeom prst="rect">
            <a:avLst/>
          </a:prstGeom>
        </p:spPr>
      </p:pic>
    </p:spTree>
    <p:extLst>
      <p:ext uri="{BB962C8B-B14F-4D97-AF65-F5344CB8AC3E}">
        <p14:creationId xmlns:p14="http://schemas.microsoft.com/office/powerpoint/2010/main" val="298366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Маршруты могут возвращать значение</a:t>
            </a:r>
            <a:endParaRPr lang="ru-RU" dirty="0"/>
          </a:p>
        </p:txBody>
      </p:sp>
      <p:sp>
        <p:nvSpPr>
          <p:cNvPr id="4" name="Объект 3"/>
          <p:cNvSpPr>
            <a:spLocks noGrp="1"/>
          </p:cNvSpPr>
          <p:nvPr>
            <p:ph idx="1"/>
          </p:nvPr>
        </p:nvSpPr>
        <p:spPr/>
        <p:txBody>
          <a:bodyPr>
            <a:normAutofit/>
          </a:bodyPr>
          <a:lstStyle/>
          <a:p>
            <a:r>
              <a:rPr lang="ru-RU" sz="2400" dirty="0"/>
              <a:t>Когда маршрут отправляется, чтобы запросить у пользователя значение, значение может быть возвращено через параметр результата метода </a:t>
            </a:r>
            <a:r>
              <a:rPr lang="ru-RU" sz="2400" dirty="0" err="1" smtClean="0"/>
              <a:t>pop</a:t>
            </a:r>
            <a:r>
              <a:rPr lang="ru-RU" sz="2400" dirty="0" smtClean="0"/>
              <a:t>.</a:t>
            </a:r>
          </a:p>
        </p:txBody>
      </p:sp>
      <p:pic>
        <p:nvPicPr>
          <p:cNvPr id="6" name="Рисунок 5"/>
          <p:cNvPicPr>
            <a:picLocks noChangeAspect="1"/>
          </p:cNvPicPr>
          <p:nvPr/>
        </p:nvPicPr>
        <p:blipFill>
          <a:blip r:embed="rId2"/>
          <a:stretch>
            <a:fillRect/>
          </a:stretch>
        </p:blipFill>
        <p:spPr>
          <a:xfrm>
            <a:off x="1450575" y="2774849"/>
            <a:ext cx="8893606" cy="3202619"/>
          </a:xfrm>
          <a:prstGeom prst="rect">
            <a:avLst/>
          </a:prstGeom>
        </p:spPr>
      </p:pic>
    </p:spTree>
    <p:extLst>
      <p:ext uri="{BB962C8B-B14F-4D97-AF65-F5344CB8AC3E}">
        <p14:creationId xmlns:p14="http://schemas.microsoft.com/office/powerpoint/2010/main" val="11201576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Использование именованных маршрутов </a:t>
            </a:r>
            <a:r>
              <a:rPr lang="ru-RU" dirty="0" smtClean="0"/>
              <a:t>навигатора</a:t>
            </a:r>
            <a:endParaRPr lang="ru-RU" dirty="0"/>
          </a:p>
        </p:txBody>
      </p:sp>
      <p:sp>
        <p:nvSpPr>
          <p:cNvPr id="3" name="Объект 2"/>
          <p:cNvSpPr>
            <a:spLocks noGrp="1"/>
          </p:cNvSpPr>
          <p:nvPr>
            <p:ph idx="1"/>
          </p:nvPr>
        </p:nvSpPr>
        <p:spPr>
          <a:xfrm>
            <a:off x="476656" y="1845733"/>
            <a:ext cx="4574316" cy="4399423"/>
          </a:xfrm>
        </p:spPr>
        <p:txBody>
          <a:bodyPr/>
          <a:lstStyle/>
          <a:p>
            <a:pPr marL="0" indent="0">
              <a:buNone/>
            </a:pPr>
            <a:r>
              <a:rPr lang="ru-RU" sz="2400" dirty="0" smtClean="0"/>
              <a:t>К маршрутам можно обращаться по </a:t>
            </a:r>
            <a:r>
              <a:rPr lang="ru-RU" sz="2400" dirty="0"/>
              <a:t>имени. Названия маршрутов, по соглашению, </a:t>
            </a:r>
            <a:r>
              <a:rPr lang="ru-RU" sz="2400" dirty="0" smtClean="0"/>
              <a:t>используют </a:t>
            </a:r>
            <a:r>
              <a:rPr lang="ru-RU" sz="2400" dirty="0"/>
              <a:t>структуру, похожую на путь (например, '/a/b/c'). Маршрут домашней страницы приложения по умолчанию называется '/'.</a:t>
            </a:r>
          </a:p>
          <a:p>
            <a:endParaRPr lang="ru-RU" dirty="0"/>
          </a:p>
        </p:txBody>
      </p:sp>
      <p:pic>
        <p:nvPicPr>
          <p:cNvPr id="4" name="Рисунок 3"/>
          <p:cNvPicPr>
            <a:picLocks noChangeAspect="1"/>
          </p:cNvPicPr>
          <p:nvPr/>
        </p:nvPicPr>
        <p:blipFill>
          <a:blip r:embed="rId4"/>
          <a:stretch>
            <a:fillRect/>
          </a:stretch>
        </p:blipFill>
        <p:spPr>
          <a:xfrm>
            <a:off x="5504905" y="1845734"/>
            <a:ext cx="3625971" cy="4276392"/>
          </a:xfrm>
          <a:prstGeom prst="rect">
            <a:avLst/>
          </a:prstGeom>
        </p:spPr>
      </p:pic>
      <p:pic>
        <p:nvPicPr>
          <p:cNvPr id="6" name="bandicam 2023-03-13 20-43-00-02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351057" y="1845734"/>
            <a:ext cx="2003225" cy="4155166"/>
          </a:xfrm>
          <a:prstGeom prst="rect">
            <a:avLst/>
          </a:prstGeom>
        </p:spPr>
      </p:pic>
    </p:spTree>
    <p:extLst>
      <p:ext uri="{BB962C8B-B14F-4D97-AF65-F5344CB8AC3E}">
        <p14:creationId xmlns:p14="http://schemas.microsoft.com/office/powerpoint/2010/main" val="27216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NavigatorState</a:t>
            </a:r>
            <a:r>
              <a:rPr lang="en-US" dirty="0" smtClean="0"/>
              <a:t> class</a:t>
            </a:r>
            <a:endParaRPr lang="ru-RU" dirty="0"/>
          </a:p>
        </p:txBody>
      </p:sp>
      <p:sp>
        <p:nvSpPr>
          <p:cNvPr id="3" name="Объект 2"/>
          <p:cNvSpPr>
            <a:spLocks noGrp="1"/>
          </p:cNvSpPr>
          <p:nvPr>
            <p:ph idx="1"/>
          </p:nvPr>
        </p:nvSpPr>
        <p:spPr>
          <a:xfrm>
            <a:off x="1097279" y="1845734"/>
            <a:ext cx="7638415" cy="4023360"/>
          </a:xfrm>
        </p:spPr>
        <p:txBody>
          <a:bodyPr>
            <a:normAutofit/>
          </a:bodyPr>
          <a:lstStyle/>
          <a:p>
            <a:r>
              <a:rPr lang="ru-RU" sz="2800" dirty="0"/>
              <a:t>Состояние </a:t>
            </a:r>
            <a:r>
              <a:rPr lang="ru-RU" sz="2800" dirty="0" err="1"/>
              <a:t>виджета</a:t>
            </a:r>
            <a:r>
              <a:rPr lang="ru-RU" sz="2800" dirty="0"/>
              <a:t> </a:t>
            </a:r>
            <a:r>
              <a:rPr lang="ru-RU" sz="2800" dirty="0" err="1"/>
              <a:t>Navigator</a:t>
            </a:r>
            <a:r>
              <a:rPr lang="ru-RU" sz="2800" dirty="0"/>
              <a:t>, который вызван внутри одного из видов </a:t>
            </a:r>
            <a:r>
              <a:rPr lang="ru-RU" sz="2800" dirty="0" err="1"/>
              <a:t>MaterialApp</a:t>
            </a:r>
            <a:r>
              <a:rPr lang="ru-RU" sz="2800" dirty="0"/>
              <a:t>/</a:t>
            </a:r>
            <a:r>
              <a:rPr lang="ru-RU" sz="2800" dirty="0" err="1"/>
              <a:t>CupertinoApp</a:t>
            </a:r>
            <a:r>
              <a:rPr lang="ru-RU" sz="2800" dirty="0"/>
              <a:t>/</a:t>
            </a:r>
            <a:r>
              <a:rPr lang="ru-RU" sz="2800" dirty="0" err="1"/>
              <a:t>WidgetsApp</a:t>
            </a:r>
            <a:r>
              <a:rPr lang="ru-RU" sz="2800" dirty="0"/>
              <a:t>. </a:t>
            </a:r>
            <a:endParaRPr lang="ru-RU" sz="2800" dirty="0" smtClean="0"/>
          </a:p>
          <a:p>
            <a:r>
              <a:rPr lang="ru-RU" sz="2800" dirty="0" err="1" smtClean="0"/>
              <a:t>State</a:t>
            </a:r>
            <a:r>
              <a:rPr lang="ru-RU" sz="2800" dirty="0" smtClean="0"/>
              <a:t> </a:t>
            </a:r>
            <a:r>
              <a:rPr lang="ru-RU" sz="2800" dirty="0"/>
              <a:t>отвечает за хранение истории навигации и предоставляет API для управления историей</a:t>
            </a:r>
            <a:r>
              <a:rPr lang="ru-RU" sz="2800" dirty="0" smtClean="0"/>
              <a:t>.</a:t>
            </a:r>
            <a:r>
              <a:rPr lang="ru-RU" sz="2800" dirty="0"/>
              <a:t/>
            </a:r>
            <a:br>
              <a:rPr lang="ru-RU" sz="2800" dirty="0"/>
            </a:br>
            <a:r>
              <a:rPr lang="ru-RU" sz="2800" dirty="0"/>
              <a:t>Базовые методы навигации повторяют структуру данных </a:t>
            </a:r>
            <a:r>
              <a:rPr lang="ru-RU" sz="2800" dirty="0" err="1"/>
              <a:t>Stack</a:t>
            </a:r>
            <a:r>
              <a:rPr lang="ru-RU" sz="2800" dirty="0"/>
              <a:t>. В диаграмме можно наблюдать методы и "</a:t>
            </a:r>
            <a:r>
              <a:rPr lang="ru-RU" sz="2800" dirty="0" err="1"/>
              <a:t>call</a:t>
            </a:r>
            <a:r>
              <a:rPr lang="ru-RU" sz="2800" dirty="0"/>
              <a:t> </a:t>
            </a:r>
            <a:r>
              <a:rPr lang="ru-RU" sz="2800" dirty="0" err="1"/>
              <a:t>flow</a:t>
            </a:r>
            <a:r>
              <a:rPr lang="ru-RU" sz="2800" dirty="0"/>
              <a:t>" </a:t>
            </a:r>
            <a:r>
              <a:rPr lang="ru-RU" sz="2800" dirty="0" err="1"/>
              <a:t>NavigatorState</a:t>
            </a:r>
            <a:r>
              <a:rPr lang="ru-RU" sz="2800" dirty="0"/>
              <a:t>.</a:t>
            </a:r>
          </a:p>
        </p:txBody>
      </p:sp>
      <p:pic>
        <p:nvPicPr>
          <p:cNvPr id="1026" name="Picture 2" descr="https://habrastorage.org/webt/5w/dg/nb/5wdgnb-tjlngub4c8y4rlpqkeq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5695" y="1864531"/>
            <a:ext cx="2419985" cy="4004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6377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Методы</a:t>
            </a:r>
            <a:endParaRPr lang="ru-RU" dirty="0"/>
          </a:p>
        </p:txBody>
      </p:sp>
      <p:sp>
        <p:nvSpPr>
          <p:cNvPr id="3" name="Объект 2"/>
          <p:cNvSpPr>
            <a:spLocks noGrp="1"/>
          </p:cNvSpPr>
          <p:nvPr>
            <p:ph idx="1"/>
          </p:nvPr>
        </p:nvSpPr>
        <p:spPr>
          <a:xfrm>
            <a:off x="1097280" y="1845734"/>
            <a:ext cx="10058400" cy="4448386"/>
          </a:xfrm>
        </p:spPr>
        <p:txBody>
          <a:bodyPr>
            <a:normAutofit fontScale="92500" lnSpcReduction="20000"/>
          </a:bodyPr>
          <a:lstStyle/>
          <a:p>
            <a:pPr>
              <a:buFont typeface="Arial" panose="020B0604020202020204" pitchFamily="34" charset="0"/>
              <a:buChar char="•"/>
            </a:pPr>
            <a:r>
              <a:rPr lang="en-US" dirty="0" smtClean="0"/>
              <a:t> activate() -&gt; void - </a:t>
            </a:r>
            <a:r>
              <a:rPr lang="ru-RU" dirty="0" smtClean="0"/>
              <a:t>вызывается</a:t>
            </a:r>
            <a:r>
              <a:rPr lang="ru-RU" dirty="0"/>
              <a:t>, когда этот объект повторно вставляется в дерево после удаления с помощью отключить</a:t>
            </a:r>
            <a:r>
              <a:rPr lang="ru-RU" dirty="0" smtClean="0"/>
              <a:t>.</a:t>
            </a:r>
          </a:p>
          <a:p>
            <a:pPr>
              <a:buFont typeface="Arial" panose="020B0604020202020204" pitchFamily="34" charset="0"/>
              <a:buChar char="•"/>
            </a:pPr>
            <a:r>
              <a:rPr lang="en-US" dirty="0" smtClean="0"/>
              <a:t> build(</a:t>
            </a:r>
            <a:r>
              <a:rPr lang="en-US" dirty="0" err="1" smtClean="0"/>
              <a:t>BuildContext</a:t>
            </a:r>
            <a:r>
              <a:rPr lang="en-US" dirty="0" smtClean="0"/>
              <a:t> context) -&gt; Widget - </a:t>
            </a:r>
            <a:r>
              <a:rPr lang="ru-RU" dirty="0" smtClean="0"/>
              <a:t>описывает </a:t>
            </a:r>
            <a:r>
              <a:rPr lang="ru-RU" dirty="0"/>
              <a:t>часть пользовательского интерфейса, представленную этим </a:t>
            </a:r>
            <a:r>
              <a:rPr lang="ru-RU" dirty="0" err="1"/>
              <a:t>виджетом</a:t>
            </a:r>
            <a:r>
              <a:rPr lang="ru-RU" dirty="0" smtClean="0"/>
              <a:t>.</a:t>
            </a:r>
            <a:endParaRPr lang="en-US" dirty="0" smtClean="0"/>
          </a:p>
          <a:p>
            <a:pPr>
              <a:buFont typeface="Arial" panose="020B0604020202020204" pitchFamily="34" charset="0"/>
              <a:buChar char="•"/>
            </a:pPr>
            <a:r>
              <a:rPr lang="en-US" dirty="0" smtClean="0"/>
              <a:t> </a:t>
            </a:r>
            <a:r>
              <a:rPr lang="en-US" dirty="0" err="1" smtClean="0"/>
              <a:t>canPop</a:t>
            </a:r>
            <a:r>
              <a:rPr lang="en-US" dirty="0" smtClean="0"/>
              <a:t>() -&gt; bool - </a:t>
            </a:r>
            <a:r>
              <a:rPr lang="ru-RU" dirty="0" smtClean="0"/>
              <a:t>можно </a:t>
            </a:r>
            <a:r>
              <a:rPr lang="ru-RU" dirty="0"/>
              <a:t>ли открыть навигатор</a:t>
            </a:r>
            <a:r>
              <a:rPr lang="ru-RU" dirty="0" smtClean="0"/>
              <a:t>.</a:t>
            </a:r>
            <a:endParaRPr lang="en-US" dirty="0" smtClean="0"/>
          </a:p>
          <a:p>
            <a:pPr>
              <a:buFont typeface="Arial" panose="020B0604020202020204" pitchFamily="34" charset="0"/>
              <a:buChar char="•"/>
            </a:pPr>
            <a:r>
              <a:rPr lang="en-US" dirty="0" smtClean="0"/>
              <a:t> </a:t>
            </a:r>
            <a:r>
              <a:rPr lang="en-US" dirty="0" err="1" smtClean="0"/>
              <a:t>createTicker</a:t>
            </a:r>
            <a:r>
              <a:rPr lang="en-US" dirty="0" smtClean="0"/>
              <a:t>(</a:t>
            </a:r>
            <a:r>
              <a:rPr lang="en-US" dirty="0" err="1" smtClean="0"/>
              <a:t>TikcerCallback</a:t>
            </a:r>
            <a:r>
              <a:rPr lang="en-US" dirty="0" smtClean="0"/>
              <a:t> </a:t>
            </a:r>
            <a:r>
              <a:rPr lang="en-US" dirty="0" err="1" smtClean="0"/>
              <a:t>onTick</a:t>
            </a:r>
            <a:r>
              <a:rPr lang="en-US" dirty="0" smtClean="0"/>
              <a:t>) -&gt; Ticker - </a:t>
            </a:r>
            <a:r>
              <a:rPr lang="ru-RU" dirty="0" smtClean="0"/>
              <a:t>создает </a:t>
            </a:r>
            <a:r>
              <a:rPr lang="ru-RU" dirty="0" err="1"/>
              <a:t>тикер</a:t>
            </a:r>
            <a:r>
              <a:rPr lang="ru-RU" dirty="0"/>
              <a:t> с заданным обратным </a:t>
            </a:r>
            <a:r>
              <a:rPr lang="ru-RU" dirty="0" smtClean="0"/>
              <a:t>вызовом</a:t>
            </a:r>
            <a:r>
              <a:rPr lang="en-US" dirty="0" smtClean="0"/>
              <a:t>.</a:t>
            </a:r>
          </a:p>
          <a:p>
            <a:pPr>
              <a:buFont typeface="Arial" panose="020B0604020202020204" pitchFamily="34" charset="0"/>
              <a:buChar char="•"/>
            </a:pPr>
            <a:r>
              <a:rPr lang="en-US" dirty="0" smtClean="0"/>
              <a:t> deactivate() -&gt; void - </a:t>
            </a:r>
            <a:r>
              <a:rPr lang="ru-RU" dirty="0" smtClean="0"/>
              <a:t>вызывается</a:t>
            </a:r>
            <a:r>
              <a:rPr lang="ru-RU" dirty="0"/>
              <a:t>, когда этот объект удаляется из дерева</a:t>
            </a:r>
            <a:r>
              <a:rPr lang="ru-RU" dirty="0" smtClean="0"/>
              <a:t>.</a:t>
            </a:r>
            <a:endParaRPr lang="en-US" dirty="0" smtClean="0"/>
          </a:p>
          <a:p>
            <a:pPr>
              <a:buFont typeface="Arial" panose="020B0604020202020204" pitchFamily="34" charset="0"/>
              <a:buChar char="•"/>
            </a:pPr>
            <a:r>
              <a:rPr lang="en-US" dirty="0" smtClean="0"/>
              <a:t> </a:t>
            </a:r>
            <a:r>
              <a:rPr lang="en-US" dirty="0" err="1" smtClean="0"/>
              <a:t>didStartUserGesture</a:t>
            </a:r>
            <a:r>
              <a:rPr lang="en-US" dirty="0" smtClean="0"/>
              <a:t>() -&gt; void - </a:t>
            </a:r>
            <a:r>
              <a:rPr lang="ru-RU" dirty="0" smtClean="0"/>
              <a:t>навигатор </a:t>
            </a:r>
            <a:r>
              <a:rPr lang="ru-RU" dirty="0"/>
              <a:t>управляется жестом </a:t>
            </a:r>
            <a:r>
              <a:rPr lang="ru-RU" dirty="0" smtClean="0"/>
              <a:t>пользователя</a:t>
            </a:r>
            <a:r>
              <a:rPr lang="en-US" dirty="0" smtClean="0"/>
              <a:t>.</a:t>
            </a:r>
          </a:p>
          <a:p>
            <a:pPr>
              <a:buFont typeface="Arial" panose="020B0604020202020204" pitchFamily="34" charset="0"/>
              <a:buChar char="•"/>
            </a:pPr>
            <a:r>
              <a:rPr lang="en-US" dirty="0" smtClean="0"/>
              <a:t> </a:t>
            </a:r>
            <a:r>
              <a:rPr lang="en-US" dirty="0" err="1" smtClean="0"/>
              <a:t>didUpdateWidget</a:t>
            </a:r>
            <a:r>
              <a:rPr lang="en-US" dirty="0" smtClean="0"/>
              <a:t>(covariant Navigator </a:t>
            </a:r>
            <a:r>
              <a:rPr lang="en-US" dirty="0" err="1" smtClean="0"/>
              <a:t>oldWidget</a:t>
            </a:r>
            <a:r>
              <a:rPr lang="en-US" dirty="0" smtClean="0"/>
              <a:t>) -&gt; void - </a:t>
            </a:r>
            <a:r>
              <a:rPr lang="ru-RU" dirty="0" smtClean="0"/>
              <a:t>вызывается </a:t>
            </a:r>
            <a:r>
              <a:rPr lang="ru-RU" dirty="0"/>
              <a:t>всякий раз, когда изменяется конфигурация </a:t>
            </a:r>
            <a:r>
              <a:rPr lang="ru-RU" dirty="0" err="1"/>
              <a:t>виджета</a:t>
            </a:r>
            <a:r>
              <a:rPr lang="ru-RU" dirty="0" smtClean="0"/>
              <a:t>.</a:t>
            </a:r>
            <a:endParaRPr lang="en-US" dirty="0" smtClean="0"/>
          </a:p>
          <a:p>
            <a:pPr>
              <a:buFont typeface="Arial" panose="020B0604020202020204" pitchFamily="34" charset="0"/>
              <a:buChar char="•"/>
            </a:pPr>
            <a:r>
              <a:rPr lang="en-US" dirty="0"/>
              <a:t> d</a:t>
            </a:r>
            <a:r>
              <a:rPr lang="en-US" dirty="0" smtClean="0"/>
              <a:t>ispose() -&gt; void - </a:t>
            </a:r>
            <a:r>
              <a:rPr lang="ru-RU" dirty="0" smtClean="0"/>
              <a:t>вызывается</a:t>
            </a:r>
            <a:r>
              <a:rPr lang="ru-RU" dirty="0"/>
              <a:t>, когда этот объект удаляется из дерева </a:t>
            </a:r>
            <a:r>
              <a:rPr lang="ru-RU" dirty="0" smtClean="0"/>
              <a:t>навсегда</a:t>
            </a:r>
            <a:r>
              <a:rPr lang="en-US" dirty="0" smtClean="0"/>
              <a:t>.</a:t>
            </a:r>
            <a:endParaRPr lang="ru-RU" dirty="0" smtClean="0"/>
          </a:p>
          <a:p>
            <a:pPr>
              <a:buFont typeface="Arial" panose="020B0604020202020204" pitchFamily="34" charset="0"/>
              <a:buChar char="•"/>
            </a:pPr>
            <a:r>
              <a:rPr lang="ru-RU" dirty="0" smtClean="0"/>
              <a:t>Ссылочка чтоб посмотреть остальные методы: </a:t>
            </a:r>
            <a:r>
              <a:rPr lang="en-US" dirty="0" smtClean="0"/>
              <a:t>https</a:t>
            </a:r>
            <a:r>
              <a:rPr lang="en-US" dirty="0"/>
              <a:t>://api.flutter.dev/flutter/widgets/NavigatorState-class.html</a:t>
            </a:r>
            <a:endParaRPr lang="ru-RU" dirty="0" smtClean="0"/>
          </a:p>
          <a:p>
            <a:pPr>
              <a:buFont typeface="Arial" panose="020B0604020202020204" pitchFamily="34" charset="0"/>
              <a:buChar char="•"/>
            </a:pPr>
            <a:endParaRPr lang="en-US" dirty="0" smtClean="0"/>
          </a:p>
          <a:p>
            <a:pPr>
              <a:buFont typeface="Arial" panose="020B0604020202020204" pitchFamily="34" charset="0"/>
              <a:buChar char="•"/>
            </a:pPr>
            <a:endParaRPr lang="ru-RU" dirty="0"/>
          </a:p>
        </p:txBody>
      </p:sp>
    </p:spTree>
    <p:extLst>
      <p:ext uri="{BB962C8B-B14F-4D97-AF65-F5344CB8AC3E}">
        <p14:creationId xmlns:p14="http://schemas.microsoft.com/office/powerpoint/2010/main" val="1756639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7279" y="286603"/>
            <a:ext cx="10745675" cy="1450757"/>
          </a:xfrm>
        </p:spPr>
        <p:txBody>
          <a:bodyPr/>
          <a:lstStyle/>
          <a:p>
            <a:r>
              <a:rPr lang="ru-RU" dirty="0" smtClean="0"/>
              <a:t>Использование именованных</a:t>
            </a:r>
            <a:r>
              <a:rPr lang="en-US" dirty="0" smtClean="0"/>
              <a:t> </a:t>
            </a:r>
            <a:r>
              <a:rPr lang="ru-RU" dirty="0" smtClean="0"/>
              <a:t>маршрутов</a:t>
            </a:r>
            <a:endParaRPr lang="en-US" dirty="0"/>
          </a:p>
        </p:txBody>
      </p:sp>
      <p:sp>
        <p:nvSpPr>
          <p:cNvPr id="3" name="Объект 2"/>
          <p:cNvSpPr>
            <a:spLocks noGrp="1"/>
          </p:cNvSpPr>
          <p:nvPr>
            <p:ph idx="1"/>
          </p:nvPr>
        </p:nvSpPr>
        <p:spPr/>
        <p:txBody>
          <a:bodyPr/>
          <a:lstStyle/>
          <a:p>
            <a:r>
              <a:rPr lang="en-US" dirty="0"/>
              <a:t>@override</a:t>
            </a:r>
          </a:p>
          <a:p>
            <a:r>
              <a:rPr lang="en-US" dirty="0"/>
              <a:t>Widget build(</a:t>
            </a:r>
            <a:r>
              <a:rPr lang="en-US" dirty="0" err="1"/>
              <a:t>BuildContext</a:t>
            </a:r>
            <a:r>
              <a:rPr lang="en-US" dirty="0"/>
              <a:t> context) {</a:t>
            </a:r>
          </a:p>
          <a:p>
            <a:r>
              <a:rPr lang="en-US" dirty="0"/>
              <a:t>  return </a:t>
            </a:r>
            <a:r>
              <a:rPr lang="en-US" dirty="0" err="1"/>
              <a:t>MaterialApp</a:t>
            </a:r>
            <a:r>
              <a:rPr lang="en-US" dirty="0"/>
              <a:t>(</a:t>
            </a:r>
          </a:p>
          <a:p>
            <a:r>
              <a:rPr lang="en-US" dirty="0"/>
              <a:t>    routes: {</a:t>
            </a:r>
          </a:p>
          <a:p>
            <a:r>
              <a:rPr lang="en-US" dirty="0"/>
              <a:t>      '/': (context) =&gt; </a:t>
            </a:r>
            <a:r>
              <a:rPr lang="en-US" dirty="0" err="1"/>
              <a:t>HomeScreen</a:t>
            </a:r>
            <a:r>
              <a:rPr lang="en-US" dirty="0"/>
              <a:t>(),</a:t>
            </a:r>
          </a:p>
          <a:p>
            <a:r>
              <a:rPr lang="en-US" dirty="0"/>
              <a:t>      '/details': (context) =&gt; </a:t>
            </a:r>
            <a:r>
              <a:rPr lang="en-US" dirty="0" err="1"/>
              <a:t>DetailScreen</a:t>
            </a:r>
            <a:r>
              <a:rPr lang="en-US" dirty="0"/>
              <a:t>(),</a:t>
            </a:r>
          </a:p>
          <a:p>
            <a:r>
              <a:rPr lang="en-US" dirty="0"/>
              <a:t>    },</a:t>
            </a:r>
          </a:p>
          <a:p>
            <a:r>
              <a:rPr lang="en-US" dirty="0"/>
              <a:t>  );</a:t>
            </a:r>
          </a:p>
          <a:p>
            <a:r>
              <a:rPr lang="en-US" dirty="0"/>
              <a:t>}</a:t>
            </a:r>
          </a:p>
        </p:txBody>
      </p:sp>
    </p:spTree>
    <p:extLst>
      <p:ext uri="{BB962C8B-B14F-4D97-AF65-F5344CB8AC3E}">
        <p14:creationId xmlns:p14="http://schemas.microsoft.com/office/powerpoint/2010/main" val="20035930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Восстановление состояния</a:t>
            </a:r>
            <a:endParaRPr lang="ru-RU" dirty="0"/>
          </a:p>
        </p:txBody>
      </p:sp>
      <p:sp>
        <p:nvSpPr>
          <p:cNvPr id="3" name="Объект 2"/>
          <p:cNvSpPr>
            <a:spLocks noGrp="1"/>
          </p:cNvSpPr>
          <p:nvPr>
            <p:ph idx="1"/>
          </p:nvPr>
        </p:nvSpPr>
        <p:spPr>
          <a:xfrm>
            <a:off x="1097280" y="1845734"/>
            <a:ext cx="10058400" cy="4509346"/>
          </a:xfrm>
        </p:spPr>
        <p:txBody>
          <a:bodyPr>
            <a:normAutofit/>
          </a:bodyPr>
          <a:lstStyle/>
          <a:p>
            <a:pPr algn="just"/>
            <a:r>
              <a:rPr lang="ru-RU" dirty="0"/>
              <a:t>Если он снабжен идентификатором </a:t>
            </a:r>
            <a:r>
              <a:rPr lang="ru-RU" dirty="0" err="1"/>
              <a:t>restorationScopeId</a:t>
            </a:r>
            <a:r>
              <a:rPr lang="ru-RU" dirty="0"/>
              <a:t> и окружен допустимым </a:t>
            </a:r>
            <a:r>
              <a:rPr lang="ru-RU" dirty="0" err="1"/>
              <a:t>RestorationScope</a:t>
            </a:r>
            <a:r>
              <a:rPr lang="ru-RU" dirty="0"/>
              <a:t>, навигатор восстановит свое состояние, воссоздав текущий стек истории маршрутов во время восстановления состояния и восстановив внутреннее состояние этих маршрутов. Однако не все маршруты в стеке могут быть </a:t>
            </a:r>
            <a:r>
              <a:rPr lang="ru-RU" dirty="0" smtClean="0"/>
              <a:t>восстановлены:</a:t>
            </a:r>
          </a:p>
          <a:p>
            <a:pPr marL="457200" indent="-457200">
              <a:buFont typeface="+mj-lt"/>
              <a:buAutoNum type="arabicPeriod"/>
            </a:pPr>
            <a:r>
              <a:rPr lang="ru-RU" dirty="0"/>
              <a:t>Маршруты на основе страниц </a:t>
            </a:r>
            <a:r>
              <a:rPr lang="ru-RU" dirty="0" smtClean="0"/>
              <a:t>не восстанавливают </a:t>
            </a:r>
            <a:r>
              <a:rPr lang="ru-RU" dirty="0"/>
              <a:t>свое состояние, если </a:t>
            </a:r>
            <a:r>
              <a:rPr lang="ru-RU" dirty="0" smtClean="0"/>
              <a:t>не указан </a:t>
            </a:r>
            <a:r>
              <a:rPr lang="ru-RU" dirty="0" err="1" smtClean="0"/>
              <a:t>Page.restorationId</a:t>
            </a:r>
            <a:r>
              <a:rPr lang="ru-RU" dirty="0" smtClean="0"/>
              <a:t>.</a:t>
            </a:r>
          </a:p>
          <a:p>
            <a:pPr marL="457200" indent="-457200">
              <a:buFont typeface="+mj-lt"/>
              <a:buAutoNum type="arabicPeriod"/>
            </a:pPr>
            <a:r>
              <a:rPr lang="ru-RU" dirty="0" smtClean="0"/>
              <a:t> Маршруты</a:t>
            </a:r>
            <a:r>
              <a:rPr lang="ru-RU" dirty="0"/>
              <a:t>, добавленные с помощью классического императивного API (</a:t>
            </a:r>
            <a:r>
              <a:rPr lang="ru-RU" dirty="0" err="1"/>
              <a:t>push</a:t>
            </a:r>
            <a:r>
              <a:rPr lang="ru-RU" dirty="0"/>
              <a:t>, </a:t>
            </a:r>
            <a:r>
              <a:rPr lang="ru-RU" dirty="0" err="1"/>
              <a:t>pushNamed</a:t>
            </a:r>
            <a:r>
              <a:rPr lang="ru-RU" dirty="0"/>
              <a:t> и </a:t>
            </a:r>
            <a:r>
              <a:rPr lang="ru-RU" dirty="0" err="1"/>
              <a:t>friends</a:t>
            </a:r>
            <a:r>
              <a:rPr lang="ru-RU" dirty="0"/>
              <a:t>), никогда не смогут восстановить свое состояние</a:t>
            </a:r>
            <a:r>
              <a:rPr lang="ru-RU" dirty="0" smtClean="0"/>
              <a:t>.</a:t>
            </a:r>
          </a:p>
          <a:p>
            <a:pPr marL="457200" indent="-457200">
              <a:buFont typeface="+mj-lt"/>
              <a:buAutoNum type="arabicPeriod"/>
            </a:pPr>
            <a:r>
              <a:rPr lang="ru-RU" dirty="0"/>
              <a:t>Маршрут, добавленный с помощью восстанавливаемого императивного API (</a:t>
            </a:r>
            <a:r>
              <a:rPr lang="ru-RU" dirty="0" err="1"/>
              <a:t>restorablePush</a:t>
            </a:r>
            <a:r>
              <a:rPr lang="ru-RU" dirty="0"/>
              <a:t>, </a:t>
            </a:r>
            <a:r>
              <a:rPr lang="ru-RU" dirty="0" err="1"/>
              <a:t>restorablePushNamed</a:t>
            </a:r>
            <a:r>
              <a:rPr lang="ru-RU" dirty="0"/>
              <a:t> и все другие императивные методы с "</a:t>
            </a:r>
            <a:r>
              <a:rPr lang="ru-RU" dirty="0" err="1"/>
              <a:t>restorable</a:t>
            </a:r>
            <a:r>
              <a:rPr lang="ru-RU" dirty="0"/>
              <a:t>" в их названии), восстанавливает свое состояние, если все маршруты под ним вплоть до первого маршрута на основе страницы под ним восстанавливаются. Если под ним нет маршрута на основе страницы, он восстанавливает свое состояние только в том случае, если все маршруты под ним восстанавливают свои</a:t>
            </a:r>
            <a:r>
              <a:rPr lang="ru-RU" dirty="0" smtClean="0"/>
              <a:t>.</a:t>
            </a:r>
          </a:p>
          <a:p>
            <a:pPr marL="457200" indent="-457200">
              <a:buFont typeface="+mj-lt"/>
              <a:buAutoNum type="arabicPeriod"/>
            </a:pPr>
            <a:endParaRPr lang="ru-RU" dirty="0"/>
          </a:p>
        </p:txBody>
      </p:sp>
    </p:spTree>
    <p:extLst>
      <p:ext uri="{BB962C8B-B14F-4D97-AF65-F5344CB8AC3E}">
        <p14:creationId xmlns:p14="http://schemas.microsoft.com/office/powerpoint/2010/main" val="1414986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Восстановление состояния</a:t>
            </a:r>
            <a:endParaRPr lang="ru-RU" dirty="0"/>
          </a:p>
        </p:txBody>
      </p:sp>
      <p:sp>
        <p:nvSpPr>
          <p:cNvPr id="3" name="Объект 2"/>
          <p:cNvSpPr>
            <a:spLocks noGrp="1"/>
          </p:cNvSpPr>
          <p:nvPr>
            <p:ph idx="1"/>
          </p:nvPr>
        </p:nvSpPr>
        <p:spPr/>
        <p:txBody>
          <a:bodyPr>
            <a:normAutofit/>
          </a:bodyPr>
          <a:lstStyle/>
          <a:p>
            <a:pPr algn="just"/>
            <a:r>
              <a:rPr lang="ru-RU" sz="2800" dirty="0"/>
              <a:t>Если маршрут считается подлежащим восстановлению, навигатор установит для </a:t>
            </a:r>
            <a:r>
              <a:rPr lang="ru-RU" sz="2800" dirty="0" smtClean="0"/>
              <a:t>своего </a:t>
            </a:r>
            <a:r>
              <a:rPr lang="ru-RU" sz="2800" dirty="0" err="1"/>
              <a:t>Route.restorationScopeId</a:t>
            </a:r>
            <a:r>
              <a:rPr lang="ru-RU" sz="2800" dirty="0"/>
              <a:t> ненулевое значение. Маршруты могут использовать этот идентификатор для сохранения и восстановления своего собственного состояния. В качестве примера, </a:t>
            </a:r>
            <a:r>
              <a:rPr lang="ru-RU" sz="2800" dirty="0" err="1"/>
              <a:t>ModalRoute</a:t>
            </a:r>
            <a:r>
              <a:rPr lang="ru-RU" sz="2800" dirty="0"/>
              <a:t> будет использовать этот идентификатор для создания </a:t>
            </a:r>
            <a:r>
              <a:rPr lang="ru-RU" sz="2800" dirty="0" err="1"/>
              <a:t>RestorationScope</a:t>
            </a:r>
            <a:r>
              <a:rPr lang="ru-RU" sz="2800" dirty="0"/>
              <a:t> для своих </a:t>
            </a:r>
            <a:r>
              <a:rPr lang="ru-RU" sz="2800" dirty="0" err="1"/>
              <a:t>виджетов</a:t>
            </a:r>
            <a:r>
              <a:rPr lang="ru-RU" sz="2800" dirty="0"/>
              <a:t> содержимого.</a:t>
            </a:r>
          </a:p>
        </p:txBody>
      </p:sp>
    </p:spTree>
    <p:extLst>
      <p:ext uri="{BB962C8B-B14F-4D97-AF65-F5344CB8AC3E}">
        <p14:creationId xmlns:p14="http://schemas.microsoft.com/office/powerpoint/2010/main" val="1822980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ru-RU" dirty="0" smtClean="0"/>
              <a:t>Виды маршрутов</a:t>
            </a:r>
            <a:endParaRPr lang="ru-RU" dirty="0"/>
          </a:p>
        </p:txBody>
      </p:sp>
      <p:sp>
        <p:nvSpPr>
          <p:cNvPr id="5" name="Текст 4"/>
          <p:cNvSpPr>
            <a:spLocks noGrp="1"/>
          </p:cNvSpPr>
          <p:nvPr>
            <p:ph type="body" idx="1"/>
          </p:nvPr>
        </p:nvSpPr>
        <p:spPr/>
        <p:txBody>
          <a:bodyPr/>
          <a:lstStyle/>
          <a:p>
            <a:endParaRPr lang="ru-RU"/>
          </a:p>
        </p:txBody>
      </p:sp>
    </p:spTree>
    <p:extLst>
      <p:ext uri="{BB962C8B-B14F-4D97-AF65-F5344CB8AC3E}">
        <p14:creationId xmlns:p14="http://schemas.microsoft.com/office/powerpoint/2010/main" val="9209954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84050" y="113951"/>
            <a:ext cx="9910539" cy="686772"/>
          </a:xfrm>
        </p:spPr>
        <p:txBody>
          <a:bodyPr>
            <a:normAutofit fontScale="90000"/>
          </a:bodyPr>
          <a:lstStyle/>
          <a:p>
            <a:r>
              <a:rPr lang="ru-RU" dirty="0"/>
              <a:t>Всплывающие </a:t>
            </a:r>
            <a:r>
              <a:rPr lang="ru-RU" dirty="0" smtClean="0"/>
              <a:t>маршруты</a:t>
            </a:r>
            <a:r>
              <a:rPr lang="en-US" dirty="0" smtClean="0"/>
              <a:t>(Popup)</a:t>
            </a:r>
            <a:endParaRPr lang="ru-RU" dirty="0"/>
          </a:p>
        </p:txBody>
      </p:sp>
      <p:pic>
        <p:nvPicPr>
          <p:cNvPr id="4" name="Рисунок 3"/>
          <p:cNvPicPr>
            <a:picLocks noChangeAspect="1"/>
          </p:cNvPicPr>
          <p:nvPr/>
        </p:nvPicPr>
        <p:blipFill>
          <a:blip r:embed="rId4"/>
          <a:stretch>
            <a:fillRect/>
          </a:stretch>
        </p:blipFill>
        <p:spPr>
          <a:xfrm>
            <a:off x="-68095" y="800723"/>
            <a:ext cx="5421485" cy="5522256"/>
          </a:xfrm>
          <a:prstGeom prst="rect">
            <a:avLst/>
          </a:prstGeom>
        </p:spPr>
      </p:pic>
      <p:grpSp>
        <p:nvGrpSpPr>
          <p:cNvPr id="7" name="Группа 6"/>
          <p:cNvGrpSpPr/>
          <p:nvPr/>
        </p:nvGrpSpPr>
        <p:grpSpPr>
          <a:xfrm>
            <a:off x="4127635" y="774852"/>
            <a:ext cx="4695351" cy="6234900"/>
            <a:chOff x="4115205" y="1737360"/>
            <a:chExt cx="2431486" cy="3716501"/>
          </a:xfrm>
        </p:grpSpPr>
        <p:pic>
          <p:nvPicPr>
            <p:cNvPr id="5" name="Рисунок 4"/>
            <p:cNvPicPr>
              <a:picLocks noChangeAspect="1"/>
            </p:cNvPicPr>
            <p:nvPr/>
          </p:nvPicPr>
          <p:blipFill>
            <a:blip r:embed="rId5"/>
            <a:stretch>
              <a:fillRect/>
            </a:stretch>
          </p:blipFill>
          <p:spPr>
            <a:xfrm>
              <a:off x="4115206" y="1737360"/>
              <a:ext cx="2431485" cy="2524887"/>
            </a:xfrm>
            <a:prstGeom prst="rect">
              <a:avLst/>
            </a:prstGeom>
          </p:spPr>
        </p:pic>
        <p:pic>
          <p:nvPicPr>
            <p:cNvPr id="6" name="Рисунок 5"/>
            <p:cNvPicPr>
              <a:picLocks noChangeAspect="1"/>
            </p:cNvPicPr>
            <p:nvPr/>
          </p:nvPicPr>
          <p:blipFill>
            <a:blip r:embed="rId6"/>
            <a:stretch>
              <a:fillRect/>
            </a:stretch>
          </p:blipFill>
          <p:spPr>
            <a:xfrm>
              <a:off x="4115205" y="4278913"/>
              <a:ext cx="2424636" cy="1174948"/>
            </a:xfrm>
            <a:prstGeom prst="rect">
              <a:avLst/>
            </a:prstGeom>
          </p:spPr>
        </p:pic>
      </p:grpSp>
      <p:pic>
        <p:nvPicPr>
          <p:cNvPr id="8" name="bandicam 2023-03-12 22-00-47-5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987046" y="557161"/>
            <a:ext cx="2990945" cy="6183646"/>
          </a:xfrm>
          <a:prstGeom prst="rect">
            <a:avLst/>
          </a:prstGeom>
        </p:spPr>
      </p:pic>
    </p:spTree>
    <p:extLst>
      <p:ext uri="{BB962C8B-B14F-4D97-AF65-F5344CB8AC3E}">
        <p14:creationId xmlns:p14="http://schemas.microsoft.com/office/powerpoint/2010/main" val="271466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ShowDialog</a:t>
            </a:r>
            <a:endParaRPr lang="ru-RU" dirty="0"/>
          </a:p>
        </p:txBody>
      </p:sp>
      <p:pic>
        <p:nvPicPr>
          <p:cNvPr id="8" name="Рисунок 7"/>
          <p:cNvPicPr>
            <a:picLocks noChangeAspect="1"/>
          </p:cNvPicPr>
          <p:nvPr/>
        </p:nvPicPr>
        <p:blipFill>
          <a:blip r:embed="rId4"/>
          <a:stretch>
            <a:fillRect/>
          </a:stretch>
        </p:blipFill>
        <p:spPr>
          <a:xfrm>
            <a:off x="0" y="1737360"/>
            <a:ext cx="5173666" cy="4760717"/>
          </a:xfrm>
          <a:prstGeom prst="rect">
            <a:avLst/>
          </a:prstGeom>
        </p:spPr>
      </p:pic>
      <p:pic>
        <p:nvPicPr>
          <p:cNvPr id="9" name="Рисунок 8"/>
          <p:cNvPicPr>
            <a:picLocks noChangeAspect="1"/>
          </p:cNvPicPr>
          <p:nvPr/>
        </p:nvPicPr>
        <p:blipFill>
          <a:blip r:embed="rId5"/>
          <a:stretch>
            <a:fillRect/>
          </a:stretch>
        </p:blipFill>
        <p:spPr>
          <a:xfrm>
            <a:off x="4739226" y="1737360"/>
            <a:ext cx="4805820" cy="4887176"/>
          </a:xfrm>
          <a:prstGeom prst="rect">
            <a:avLst/>
          </a:prstGeom>
        </p:spPr>
      </p:pic>
      <p:pic>
        <p:nvPicPr>
          <p:cNvPr id="10" name="bandicam 2023-03-12 22-32-49-4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06006" y="1652221"/>
            <a:ext cx="2646954" cy="4930993"/>
          </a:xfrm>
          <a:prstGeom prst="rect">
            <a:avLst/>
          </a:prstGeom>
        </p:spPr>
      </p:pic>
    </p:spTree>
    <p:extLst>
      <p:ext uri="{BB962C8B-B14F-4D97-AF65-F5344CB8AC3E}">
        <p14:creationId xmlns:p14="http://schemas.microsoft.com/office/powerpoint/2010/main" val="415140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mtClean="0"/>
              <a:t/>
            </a:r>
            <a:br>
              <a:rPr lang="en-US" smtClean="0"/>
            </a:br>
            <a:r>
              <a:rPr lang="en-US" smtClean="0"/>
              <a:t>ShowModalBottomSheet</a:t>
            </a:r>
            <a:endParaRPr lang="ru-RU" dirty="0"/>
          </a:p>
        </p:txBody>
      </p:sp>
      <p:pic>
        <p:nvPicPr>
          <p:cNvPr id="12" name="bandicam 2023-03-12 22-39-16-30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625791" y="1737359"/>
            <a:ext cx="2452064" cy="5068133"/>
          </a:xfrm>
        </p:spPr>
      </p:pic>
      <p:pic>
        <p:nvPicPr>
          <p:cNvPr id="11" name="Рисунок 10"/>
          <p:cNvPicPr>
            <a:picLocks noChangeAspect="1"/>
          </p:cNvPicPr>
          <p:nvPr/>
        </p:nvPicPr>
        <p:blipFill>
          <a:blip r:embed="rId5"/>
          <a:stretch>
            <a:fillRect/>
          </a:stretch>
        </p:blipFill>
        <p:spPr>
          <a:xfrm>
            <a:off x="564597" y="1737360"/>
            <a:ext cx="5009351" cy="5214195"/>
          </a:xfrm>
          <a:prstGeom prst="rect">
            <a:avLst/>
          </a:prstGeom>
        </p:spPr>
      </p:pic>
    </p:spTree>
    <p:extLst>
      <p:ext uri="{BB962C8B-B14F-4D97-AF65-F5344CB8AC3E}">
        <p14:creationId xmlns:p14="http://schemas.microsoft.com/office/powerpoint/2010/main" val="407604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3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t>PopupMenuButton</a:t>
            </a:r>
            <a:endParaRPr lang="en-US" dirty="0"/>
          </a:p>
        </p:txBody>
      </p:sp>
      <p:pic>
        <p:nvPicPr>
          <p:cNvPr id="4" name="Рисунок 3"/>
          <p:cNvPicPr>
            <a:picLocks noChangeAspect="1"/>
          </p:cNvPicPr>
          <p:nvPr/>
        </p:nvPicPr>
        <p:blipFill>
          <a:blip r:embed="rId4"/>
          <a:stretch>
            <a:fillRect/>
          </a:stretch>
        </p:blipFill>
        <p:spPr>
          <a:xfrm>
            <a:off x="105058" y="1651181"/>
            <a:ext cx="5029992" cy="3699032"/>
          </a:xfrm>
          <a:prstGeom prst="rect">
            <a:avLst/>
          </a:prstGeom>
        </p:spPr>
      </p:pic>
      <p:pic>
        <p:nvPicPr>
          <p:cNvPr id="5" name="Объект 4"/>
          <p:cNvPicPr>
            <a:picLocks noGrp="1" noChangeAspect="1"/>
          </p:cNvPicPr>
          <p:nvPr>
            <p:ph idx="1"/>
          </p:nvPr>
        </p:nvPicPr>
        <p:blipFill>
          <a:blip r:embed="rId5"/>
          <a:stretch>
            <a:fillRect/>
          </a:stretch>
        </p:blipFill>
        <p:spPr>
          <a:xfrm>
            <a:off x="4551666" y="1556122"/>
            <a:ext cx="4367663" cy="4611214"/>
          </a:xfrm>
          <a:prstGeom prst="rect">
            <a:avLst/>
          </a:prstGeom>
        </p:spPr>
      </p:pic>
      <p:pic>
        <p:nvPicPr>
          <p:cNvPr id="6" name="bandicam 2023-03-12 22-41-21-12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110476" y="1845734"/>
            <a:ext cx="2045204" cy="4228369"/>
          </a:xfrm>
          <a:prstGeom prst="rect">
            <a:avLst/>
          </a:prstGeom>
        </p:spPr>
      </p:pic>
    </p:spTree>
    <p:extLst>
      <p:ext uri="{BB962C8B-B14F-4D97-AF65-F5344CB8AC3E}">
        <p14:creationId xmlns:p14="http://schemas.microsoft.com/office/powerpoint/2010/main" val="376609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DropdownButton</a:t>
            </a:r>
            <a:endParaRPr lang="ru-RU" dirty="0"/>
          </a:p>
        </p:txBody>
      </p:sp>
      <p:pic>
        <p:nvPicPr>
          <p:cNvPr id="4" name="Объект 3"/>
          <p:cNvPicPr>
            <a:picLocks noGrp="1" noChangeAspect="1"/>
          </p:cNvPicPr>
          <p:nvPr>
            <p:ph idx="1"/>
          </p:nvPr>
        </p:nvPicPr>
        <p:blipFill>
          <a:blip r:embed="rId4"/>
          <a:stretch>
            <a:fillRect/>
          </a:stretch>
        </p:blipFill>
        <p:spPr>
          <a:xfrm>
            <a:off x="5294468" y="1553360"/>
            <a:ext cx="4762222" cy="4615240"/>
          </a:xfrm>
          <a:prstGeom prst="rect">
            <a:avLst/>
          </a:prstGeom>
        </p:spPr>
      </p:pic>
      <p:pic>
        <p:nvPicPr>
          <p:cNvPr id="5" name="Рисунок 4"/>
          <p:cNvPicPr>
            <a:picLocks noChangeAspect="1"/>
          </p:cNvPicPr>
          <p:nvPr/>
        </p:nvPicPr>
        <p:blipFill>
          <a:blip r:embed="rId5"/>
          <a:stretch>
            <a:fillRect/>
          </a:stretch>
        </p:blipFill>
        <p:spPr>
          <a:xfrm>
            <a:off x="143969" y="1737359"/>
            <a:ext cx="5140424" cy="3904683"/>
          </a:xfrm>
          <a:prstGeom prst="rect">
            <a:avLst/>
          </a:prstGeom>
        </p:spPr>
      </p:pic>
      <p:pic>
        <p:nvPicPr>
          <p:cNvPr id="6" name="bandicam 2023-03-12 22-47-08-49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056690" y="1624374"/>
            <a:ext cx="2197980" cy="4544226"/>
          </a:xfrm>
          <a:prstGeom prst="rect">
            <a:avLst/>
          </a:prstGeom>
        </p:spPr>
      </p:pic>
    </p:spTree>
    <p:extLst>
      <p:ext uri="{BB962C8B-B14F-4D97-AF65-F5344CB8AC3E}">
        <p14:creationId xmlns:p14="http://schemas.microsoft.com/office/powerpoint/2010/main" val="86946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andicam 2023-03-13 12-01-35-72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537317" y="1979831"/>
            <a:ext cx="1935162" cy="4022725"/>
          </a:xfrm>
        </p:spPr>
      </p:pic>
      <p:pic>
        <p:nvPicPr>
          <p:cNvPr id="5" name="Рисунок 4"/>
          <p:cNvPicPr>
            <a:picLocks noChangeAspect="1"/>
          </p:cNvPicPr>
          <p:nvPr/>
        </p:nvPicPr>
        <p:blipFill>
          <a:blip r:embed="rId5"/>
          <a:stretch>
            <a:fillRect/>
          </a:stretch>
        </p:blipFill>
        <p:spPr>
          <a:xfrm>
            <a:off x="-1" y="-1"/>
            <a:ext cx="4552545" cy="3991195"/>
          </a:xfrm>
          <a:prstGeom prst="rect">
            <a:avLst/>
          </a:prstGeom>
        </p:spPr>
      </p:pic>
      <p:sp>
        <p:nvSpPr>
          <p:cNvPr id="2" name="Заголовок 1"/>
          <p:cNvSpPr>
            <a:spLocks noGrp="1"/>
          </p:cNvSpPr>
          <p:nvPr>
            <p:ph type="title"/>
          </p:nvPr>
        </p:nvSpPr>
        <p:spPr>
          <a:xfrm>
            <a:off x="1819071" y="0"/>
            <a:ext cx="9939723" cy="667317"/>
          </a:xfrm>
        </p:spPr>
        <p:txBody>
          <a:bodyPr>
            <a:normAutofit fontScale="90000"/>
          </a:bodyPr>
          <a:lstStyle/>
          <a:p>
            <a:r>
              <a:rPr lang="en-US" b="1" dirty="0"/>
              <a:t>Modal </a:t>
            </a:r>
            <a:r>
              <a:rPr lang="en-US" b="1" dirty="0" smtClean="0"/>
              <a:t>Route</a:t>
            </a:r>
            <a:endParaRPr lang="ru-RU" dirty="0"/>
          </a:p>
        </p:txBody>
      </p:sp>
      <p:pic>
        <p:nvPicPr>
          <p:cNvPr id="6" name="Рисунок 5"/>
          <p:cNvPicPr>
            <a:picLocks noChangeAspect="1"/>
          </p:cNvPicPr>
          <p:nvPr/>
        </p:nvPicPr>
        <p:blipFill>
          <a:blip r:embed="rId6"/>
          <a:stretch>
            <a:fillRect/>
          </a:stretch>
        </p:blipFill>
        <p:spPr>
          <a:xfrm>
            <a:off x="1426978" y="3164409"/>
            <a:ext cx="4542499" cy="3693591"/>
          </a:xfrm>
          <a:prstGeom prst="rect">
            <a:avLst/>
          </a:prstGeom>
        </p:spPr>
      </p:pic>
      <p:grpSp>
        <p:nvGrpSpPr>
          <p:cNvPr id="9" name="Группа 8"/>
          <p:cNvGrpSpPr/>
          <p:nvPr/>
        </p:nvGrpSpPr>
        <p:grpSpPr>
          <a:xfrm>
            <a:off x="5144270" y="-1"/>
            <a:ext cx="4106733" cy="6858000"/>
            <a:chOff x="5525725" y="1864736"/>
            <a:chExt cx="2610931" cy="4415990"/>
          </a:xfrm>
        </p:grpSpPr>
        <p:pic>
          <p:nvPicPr>
            <p:cNvPr id="7" name="Рисунок 6"/>
            <p:cNvPicPr>
              <a:picLocks noChangeAspect="1"/>
            </p:cNvPicPr>
            <p:nvPr/>
          </p:nvPicPr>
          <p:blipFill>
            <a:blip r:embed="rId7"/>
            <a:stretch>
              <a:fillRect/>
            </a:stretch>
          </p:blipFill>
          <p:spPr>
            <a:xfrm>
              <a:off x="5525725" y="1864736"/>
              <a:ext cx="2610931" cy="2581741"/>
            </a:xfrm>
            <a:prstGeom prst="rect">
              <a:avLst/>
            </a:prstGeom>
          </p:spPr>
        </p:pic>
        <p:pic>
          <p:nvPicPr>
            <p:cNvPr id="8" name="Рисунок 7"/>
            <p:cNvPicPr>
              <a:picLocks noChangeAspect="1"/>
            </p:cNvPicPr>
            <p:nvPr/>
          </p:nvPicPr>
          <p:blipFill>
            <a:blip r:embed="rId8"/>
            <a:stretch>
              <a:fillRect/>
            </a:stretch>
          </p:blipFill>
          <p:spPr>
            <a:xfrm>
              <a:off x="5525725" y="4473579"/>
              <a:ext cx="2484442" cy="1807147"/>
            </a:xfrm>
            <a:prstGeom prst="rect">
              <a:avLst/>
            </a:prstGeom>
          </p:spPr>
        </p:pic>
      </p:grpSp>
    </p:spTree>
    <p:extLst>
      <p:ext uri="{BB962C8B-B14F-4D97-AF65-F5344CB8AC3E}">
        <p14:creationId xmlns:p14="http://schemas.microsoft.com/office/powerpoint/2010/main" val="137523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Пользовательские маршруты</a:t>
            </a:r>
          </a:p>
        </p:txBody>
      </p:sp>
      <p:sp>
        <p:nvSpPr>
          <p:cNvPr id="3" name="Объект 2"/>
          <p:cNvSpPr>
            <a:spLocks noGrp="1"/>
          </p:cNvSpPr>
          <p:nvPr>
            <p:ph idx="1"/>
          </p:nvPr>
        </p:nvSpPr>
        <p:spPr/>
        <p:txBody>
          <a:bodyPr>
            <a:normAutofit/>
          </a:bodyPr>
          <a:lstStyle/>
          <a:p>
            <a:pPr algn="just"/>
            <a:r>
              <a:rPr lang="ru-RU" sz="2400" dirty="0" smtClean="0"/>
              <a:t>Позволяют создавать свой собственный подкласс одного из классов маршрутов библиотеки </a:t>
            </a:r>
            <a:r>
              <a:rPr lang="ru-RU" sz="2400" dirty="0" err="1" smtClean="0"/>
              <a:t>виджетов</a:t>
            </a:r>
            <a:r>
              <a:rPr lang="ru-RU" sz="2400" dirty="0"/>
              <a:t>, таких как </a:t>
            </a:r>
            <a:r>
              <a:rPr lang="ru-RU" sz="2400" dirty="0" err="1" smtClean="0"/>
              <a:t>PopupRoute</a:t>
            </a:r>
            <a:r>
              <a:rPr lang="ru-RU" sz="2400" dirty="0" smtClean="0"/>
              <a:t>, </a:t>
            </a:r>
            <a:r>
              <a:rPr lang="ru-RU" sz="2400" dirty="0" err="1"/>
              <a:t>ModalRoute</a:t>
            </a:r>
            <a:r>
              <a:rPr lang="ru-RU" sz="2400" dirty="0"/>
              <a:t> или </a:t>
            </a:r>
            <a:r>
              <a:rPr lang="ru-RU" sz="2400" dirty="0" err="1" smtClean="0"/>
              <a:t>PageRoute</a:t>
            </a:r>
            <a:r>
              <a:rPr lang="ru-RU" sz="2400" dirty="0" smtClean="0"/>
              <a:t>, </a:t>
            </a:r>
            <a:r>
              <a:rPr lang="ru-RU" sz="2400" dirty="0"/>
              <a:t>для управления анимированным переходом, используемым для отображения маршрута, цвета и поведения модального барьера маршрута и других аспектов маршрута.</a:t>
            </a:r>
          </a:p>
        </p:txBody>
      </p:sp>
      <p:pic>
        <p:nvPicPr>
          <p:cNvPr id="2050" name="Picture 2" descr="https://static.tripzilla.com/thumb/6/1/48225_700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8242" y="3857414"/>
            <a:ext cx="2309631" cy="230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5038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Ограничений</a:t>
            </a:r>
            <a:endParaRPr lang="en-US" dirty="0"/>
          </a:p>
        </p:txBody>
      </p:sp>
      <p:sp>
        <p:nvSpPr>
          <p:cNvPr id="3" name="Объект 2"/>
          <p:cNvSpPr>
            <a:spLocks noGrp="1"/>
          </p:cNvSpPr>
          <p:nvPr>
            <p:ph idx="1"/>
          </p:nvPr>
        </p:nvSpPr>
        <p:spPr/>
        <p:txBody>
          <a:bodyPr>
            <a:normAutofit/>
          </a:bodyPr>
          <a:lstStyle/>
          <a:p>
            <a:r>
              <a:rPr lang="ru-RU" sz="3200" dirty="0"/>
              <a:t>Хотя именованные маршруты могут обрабатывать </a:t>
            </a:r>
            <a:r>
              <a:rPr lang="en-US" sz="3200" dirty="0" smtClean="0"/>
              <a:t>deep links</a:t>
            </a:r>
            <a:r>
              <a:rPr lang="ru-RU" sz="3200" dirty="0" smtClean="0"/>
              <a:t>, </a:t>
            </a:r>
            <a:r>
              <a:rPr lang="ru-RU" sz="3200" dirty="0"/>
              <a:t>поведение всегда одинаковое и не поддается настройке. Когда платформа получает </a:t>
            </a:r>
            <a:r>
              <a:rPr lang="ru-RU" sz="3200" dirty="0" smtClean="0"/>
              <a:t>нову</a:t>
            </a:r>
            <a:r>
              <a:rPr lang="ru-RU" sz="3200" dirty="0"/>
              <a:t>ю</a:t>
            </a:r>
            <a:r>
              <a:rPr lang="ru-RU" sz="3200" dirty="0" smtClean="0"/>
              <a:t> </a:t>
            </a:r>
            <a:r>
              <a:rPr lang="en-US" sz="3200" dirty="0"/>
              <a:t>deep links</a:t>
            </a:r>
            <a:r>
              <a:rPr lang="ru-RU" sz="3200" dirty="0" smtClean="0"/>
              <a:t>, </a:t>
            </a:r>
            <a:r>
              <a:rPr lang="ru-RU" sz="3200" dirty="0" err="1"/>
              <a:t>Flutter</a:t>
            </a:r>
            <a:r>
              <a:rPr lang="ru-RU" sz="3200" dirty="0"/>
              <a:t> отправляет новый маршрут в навигатор независимо от того, где в данный момент находится пользователь.</a:t>
            </a:r>
            <a:endParaRPr lang="en-US" sz="3200" dirty="0"/>
          </a:p>
        </p:txBody>
      </p:sp>
    </p:spTree>
    <p:extLst>
      <p:ext uri="{BB962C8B-B14F-4D97-AF65-F5344CB8AC3E}">
        <p14:creationId xmlns:p14="http://schemas.microsoft.com/office/powerpoint/2010/main" val="19316359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PageRouteBuilder</a:t>
            </a:r>
            <a:r>
              <a:rPr lang="en-US" dirty="0" smtClean="0"/>
              <a:t> class</a:t>
            </a:r>
            <a:endParaRPr lang="ru-RU" dirty="0"/>
          </a:p>
        </p:txBody>
      </p:sp>
      <p:pic>
        <p:nvPicPr>
          <p:cNvPr id="4" name="Объект 3"/>
          <p:cNvPicPr>
            <a:picLocks noGrp="1" noChangeAspect="1"/>
          </p:cNvPicPr>
          <p:nvPr>
            <p:ph idx="1"/>
          </p:nvPr>
        </p:nvPicPr>
        <p:blipFill>
          <a:blip r:embed="rId4"/>
          <a:stretch>
            <a:fillRect/>
          </a:stretch>
        </p:blipFill>
        <p:spPr>
          <a:xfrm>
            <a:off x="147093" y="1737360"/>
            <a:ext cx="7575466" cy="5011737"/>
          </a:xfrm>
          <a:prstGeom prst="rect">
            <a:avLst/>
          </a:prstGeom>
        </p:spPr>
      </p:pic>
      <p:pic>
        <p:nvPicPr>
          <p:cNvPr id="5" name="bandicam 2023-03-12 22-55-12-8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541996" y="1846263"/>
            <a:ext cx="2407655" cy="4339903"/>
          </a:xfrm>
          <a:prstGeom prst="rect">
            <a:avLst/>
          </a:prstGeom>
        </p:spPr>
      </p:pic>
    </p:spTree>
    <p:extLst>
      <p:ext uri="{BB962C8B-B14F-4D97-AF65-F5344CB8AC3E}">
        <p14:creationId xmlns:p14="http://schemas.microsoft.com/office/powerpoint/2010/main" val="39594351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Вложенные навигаторы</a:t>
            </a:r>
            <a:endParaRPr lang="ru-RU" dirty="0"/>
          </a:p>
        </p:txBody>
      </p:sp>
      <p:pic>
        <p:nvPicPr>
          <p:cNvPr id="3" name="Рисунок 2"/>
          <p:cNvPicPr>
            <a:picLocks noChangeAspect="1"/>
          </p:cNvPicPr>
          <p:nvPr/>
        </p:nvPicPr>
        <p:blipFill>
          <a:blip r:embed="rId2"/>
          <a:stretch>
            <a:fillRect/>
          </a:stretch>
        </p:blipFill>
        <p:spPr>
          <a:xfrm>
            <a:off x="0" y="1899557"/>
            <a:ext cx="4651509" cy="4403966"/>
          </a:xfrm>
          <a:prstGeom prst="rect">
            <a:avLst/>
          </a:prstGeom>
        </p:spPr>
      </p:pic>
      <p:pic>
        <p:nvPicPr>
          <p:cNvPr id="5" name="Рисунок 4"/>
          <p:cNvPicPr>
            <a:picLocks noChangeAspect="1"/>
          </p:cNvPicPr>
          <p:nvPr/>
        </p:nvPicPr>
        <p:blipFill>
          <a:blip r:embed="rId3"/>
          <a:stretch>
            <a:fillRect/>
          </a:stretch>
        </p:blipFill>
        <p:spPr>
          <a:xfrm>
            <a:off x="4519579" y="1880082"/>
            <a:ext cx="4973642" cy="4530446"/>
          </a:xfrm>
          <a:prstGeom prst="rect">
            <a:avLst/>
          </a:prstGeom>
        </p:spPr>
      </p:pic>
      <p:sp>
        <p:nvSpPr>
          <p:cNvPr id="7" name="Объект 6"/>
          <p:cNvSpPr>
            <a:spLocks noGrp="1"/>
          </p:cNvSpPr>
          <p:nvPr>
            <p:ph idx="1"/>
          </p:nvPr>
        </p:nvSpPr>
        <p:spPr/>
        <p:txBody>
          <a:bodyPr/>
          <a:lstStyle/>
          <a:p>
            <a:endParaRPr lang="en-US"/>
          </a:p>
        </p:txBody>
      </p:sp>
    </p:spTree>
    <p:extLst>
      <p:ext uri="{BB962C8B-B14F-4D97-AF65-F5344CB8AC3E}">
        <p14:creationId xmlns:p14="http://schemas.microsoft.com/office/powerpoint/2010/main" val="20074160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Вложенные навигаторы</a:t>
            </a:r>
            <a:endParaRPr lang="ru-RU" dirty="0"/>
          </a:p>
        </p:txBody>
      </p:sp>
      <p:pic>
        <p:nvPicPr>
          <p:cNvPr id="4" name="bandicam 2023-03-12 23-09-18-53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561420" y="0"/>
            <a:ext cx="3177915" cy="6606102"/>
          </a:xfrm>
        </p:spPr>
      </p:pic>
      <p:pic>
        <p:nvPicPr>
          <p:cNvPr id="6" name="Рисунок 5"/>
          <p:cNvPicPr>
            <a:picLocks noChangeAspect="1"/>
          </p:cNvPicPr>
          <p:nvPr/>
        </p:nvPicPr>
        <p:blipFill>
          <a:blip r:embed="rId5"/>
          <a:stretch>
            <a:fillRect/>
          </a:stretch>
        </p:blipFill>
        <p:spPr>
          <a:xfrm>
            <a:off x="434636" y="1737360"/>
            <a:ext cx="4866937" cy="5150741"/>
          </a:xfrm>
          <a:prstGeom prst="rect">
            <a:avLst/>
          </a:prstGeom>
        </p:spPr>
      </p:pic>
    </p:spTree>
    <p:extLst>
      <p:ext uri="{BB962C8B-B14F-4D97-AF65-F5344CB8AC3E}">
        <p14:creationId xmlns:p14="http://schemas.microsoft.com/office/powerpoint/2010/main" val="369213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26480" y="261292"/>
            <a:ext cx="6889129" cy="2560893"/>
          </a:xfrm>
        </p:spPr>
        <p:txBody>
          <a:bodyPr>
            <a:normAutofit/>
          </a:bodyPr>
          <a:lstStyle/>
          <a:p>
            <a:endParaRPr lang="ru-RU" sz="3600" dirty="0"/>
          </a:p>
        </p:txBody>
      </p:sp>
      <p:pic>
        <p:nvPicPr>
          <p:cNvPr id="7" name="bandicam 2023-03-13 12-36-33-48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474429" y="1237742"/>
            <a:ext cx="2717571" cy="5650618"/>
          </a:xfrm>
          <a:prstGeom prst="rect">
            <a:avLst/>
          </a:prstGeom>
        </p:spPr>
      </p:pic>
      <p:grpSp>
        <p:nvGrpSpPr>
          <p:cNvPr id="3" name="Группа 2"/>
          <p:cNvGrpSpPr/>
          <p:nvPr/>
        </p:nvGrpSpPr>
        <p:grpSpPr>
          <a:xfrm>
            <a:off x="-1" y="0"/>
            <a:ext cx="8015591" cy="6888360"/>
            <a:chOff x="445504" y="1890713"/>
            <a:chExt cx="5440911" cy="4432996"/>
          </a:xfrm>
        </p:grpSpPr>
        <p:pic>
          <p:nvPicPr>
            <p:cNvPr id="8" name="Рисунок 7"/>
            <p:cNvPicPr>
              <a:picLocks noChangeAspect="1"/>
            </p:cNvPicPr>
            <p:nvPr/>
          </p:nvPicPr>
          <p:blipFill>
            <a:blip r:embed="rId6"/>
            <a:stretch>
              <a:fillRect/>
            </a:stretch>
          </p:blipFill>
          <p:spPr>
            <a:xfrm>
              <a:off x="445504" y="1890713"/>
              <a:ext cx="2990748" cy="2134660"/>
            </a:xfrm>
            <a:prstGeom prst="rect">
              <a:avLst/>
            </a:prstGeom>
          </p:spPr>
        </p:pic>
        <p:pic>
          <p:nvPicPr>
            <p:cNvPr id="9" name="Рисунок 8"/>
            <p:cNvPicPr>
              <a:picLocks noChangeAspect="1"/>
            </p:cNvPicPr>
            <p:nvPr/>
          </p:nvPicPr>
          <p:blipFill>
            <a:blip r:embed="rId7"/>
            <a:stretch>
              <a:fillRect/>
            </a:stretch>
          </p:blipFill>
          <p:spPr>
            <a:xfrm>
              <a:off x="445504" y="3627120"/>
              <a:ext cx="2648216" cy="2427150"/>
            </a:xfrm>
            <a:prstGeom prst="rect">
              <a:avLst/>
            </a:prstGeom>
          </p:spPr>
        </p:pic>
        <p:pic>
          <p:nvPicPr>
            <p:cNvPr id="10" name="Рисунок 9"/>
            <p:cNvPicPr>
              <a:picLocks noChangeAspect="1"/>
            </p:cNvPicPr>
            <p:nvPr/>
          </p:nvPicPr>
          <p:blipFill>
            <a:blip r:embed="rId8"/>
            <a:stretch>
              <a:fillRect/>
            </a:stretch>
          </p:blipFill>
          <p:spPr>
            <a:xfrm>
              <a:off x="2981225" y="1890713"/>
              <a:ext cx="2599635" cy="2090529"/>
            </a:xfrm>
            <a:prstGeom prst="rect">
              <a:avLst/>
            </a:prstGeom>
          </p:spPr>
        </p:pic>
        <p:pic>
          <p:nvPicPr>
            <p:cNvPr id="11" name="Рисунок 10"/>
            <p:cNvPicPr>
              <a:picLocks noChangeAspect="1"/>
            </p:cNvPicPr>
            <p:nvPr/>
          </p:nvPicPr>
          <p:blipFill>
            <a:blip r:embed="rId9"/>
            <a:stretch>
              <a:fillRect/>
            </a:stretch>
          </p:blipFill>
          <p:spPr>
            <a:xfrm>
              <a:off x="3055961" y="3981242"/>
              <a:ext cx="2830454" cy="2342467"/>
            </a:xfrm>
            <a:prstGeom prst="rect">
              <a:avLst/>
            </a:prstGeom>
          </p:spPr>
        </p:pic>
      </p:grpSp>
      <p:sp>
        <p:nvSpPr>
          <p:cNvPr id="4" name="Объект 3"/>
          <p:cNvSpPr>
            <a:spLocks noGrp="1"/>
          </p:cNvSpPr>
          <p:nvPr>
            <p:ph idx="1"/>
          </p:nvPr>
        </p:nvSpPr>
        <p:spPr/>
        <p:txBody>
          <a:bodyPr/>
          <a:lstStyle/>
          <a:p>
            <a:endParaRPr lang="ru-RU" dirty="0"/>
          </a:p>
        </p:txBody>
      </p:sp>
    </p:spTree>
    <p:extLst>
      <p:ext uri="{BB962C8B-B14F-4D97-AF65-F5344CB8AC3E}">
        <p14:creationId xmlns:p14="http://schemas.microsoft.com/office/powerpoint/2010/main" val="34254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63430" y="0"/>
            <a:ext cx="9832718" cy="832688"/>
          </a:xfrm>
        </p:spPr>
        <p:txBody>
          <a:bodyPr/>
          <a:lstStyle/>
          <a:p>
            <a:r>
              <a:rPr lang="ru-RU" dirty="0" err="1"/>
              <a:t>PageView</a:t>
            </a:r>
            <a:r>
              <a:rPr lang="en-US" dirty="0" err="1"/>
              <a:t>er</a:t>
            </a:r>
            <a:endParaRPr lang="ru-RU" sz="3600" dirty="0"/>
          </a:p>
        </p:txBody>
      </p:sp>
      <p:pic>
        <p:nvPicPr>
          <p:cNvPr id="5" name="Рисунок 4"/>
          <p:cNvPicPr>
            <a:picLocks noChangeAspect="1"/>
          </p:cNvPicPr>
          <p:nvPr/>
        </p:nvPicPr>
        <p:blipFill>
          <a:blip r:embed="rId4"/>
          <a:stretch>
            <a:fillRect/>
          </a:stretch>
        </p:blipFill>
        <p:spPr>
          <a:xfrm>
            <a:off x="-136187" y="832688"/>
            <a:ext cx="5082238" cy="5441652"/>
          </a:xfrm>
          <a:prstGeom prst="rect">
            <a:avLst/>
          </a:prstGeom>
        </p:spPr>
      </p:pic>
      <p:pic>
        <p:nvPicPr>
          <p:cNvPr id="6" name="Рисунок 5"/>
          <p:cNvPicPr>
            <a:picLocks noChangeAspect="1"/>
          </p:cNvPicPr>
          <p:nvPr/>
        </p:nvPicPr>
        <p:blipFill>
          <a:blip r:embed="rId5"/>
          <a:stretch>
            <a:fillRect/>
          </a:stretch>
        </p:blipFill>
        <p:spPr>
          <a:xfrm>
            <a:off x="4213278" y="1036969"/>
            <a:ext cx="6429594" cy="5441652"/>
          </a:xfrm>
          <a:prstGeom prst="rect">
            <a:avLst/>
          </a:prstGeom>
        </p:spPr>
      </p:pic>
      <p:pic>
        <p:nvPicPr>
          <p:cNvPr id="7" name="bandicam 2023-03-13 16-01-06-72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950092" y="1218984"/>
            <a:ext cx="2241908" cy="4660374"/>
          </a:xfrm>
          <a:prstGeom prst="rect">
            <a:avLst/>
          </a:prstGeom>
        </p:spPr>
      </p:pic>
    </p:spTree>
    <p:extLst>
      <p:ext uri="{BB962C8B-B14F-4D97-AF65-F5344CB8AC3E}">
        <p14:creationId xmlns:p14="http://schemas.microsoft.com/office/powerpoint/2010/main" val="371382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a:t>Platform </a:t>
            </a:r>
            <a:r>
              <a:rPr lang="ru-RU" dirty="0" err="1"/>
              <a:t>channel</a:t>
            </a:r>
            <a:endParaRPr lang="ru-RU" dirty="0"/>
          </a:p>
        </p:txBody>
      </p:sp>
      <p:sp>
        <p:nvSpPr>
          <p:cNvPr id="5" name="Текст 4"/>
          <p:cNvSpPr>
            <a:spLocks noGrp="1"/>
          </p:cNvSpPr>
          <p:nvPr>
            <p:ph type="body" idx="1"/>
          </p:nvPr>
        </p:nvSpPr>
        <p:spPr/>
        <p:txBody>
          <a:bodyPr/>
          <a:lstStyle/>
          <a:p>
            <a:endParaRPr lang="ru-RU"/>
          </a:p>
        </p:txBody>
      </p:sp>
    </p:spTree>
    <p:extLst>
      <p:ext uri="{BB962C8B-B14F-4D97-AF65-F5344CB8AC3E}">
        <p14:creationId xmlns:p14="http://schemas.microsoft.com/office/powerpoint/2010/main" val="15161563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Platform </a:t>
            </a:r>
            <a:r>
              <a:rPr lang="ru-RU" dirty="0" err="1"/>
              <a:t>channel</a:t>
            </a:r>
            <a:endParaRPr lang="ru-RU" dirty="0"/>
          </a:p>
        </p:txBody>
      </p:sp>
      <p:sp>
        <p:nvSpPr>
          <p:cNvPr id="3" name="Объект 2"/>
          <p:cNvSpPr>
            <a:spLocks noGrp="1"/>
          </p:cNvSpPr>
          <p:nvPr>
            <p:ph idx="1"/>
          </p:nvPr>
        </p:nvSpPr>
        <p:spPr/>
        <p:txBody>
          <a:bodyPr/>
          <a:lstStyle/>
          <a:p>
            <a:pPr marL="0" indent="0">
              <a:buNone/>
            </a:pPr>
            <a:r>
              <a:rPr lang="ru-RU" sz="2400" dirty="0" err="1"/>
              <a:t>Flutter</a:t>
            </a:r>
            <a:r>
              <a:rPr lang="ru-RU" sz="2400" dirty="0"/>
              <a:t> использует гибкую систему, которая позволяет вам вызывать специфичные для платформы API на языке, который напрямую работает с этими API</a:t>
            </a:r>
            <a:r>
              <a:rPr lang="ru-RU" sz="2400" dirty="0" smtClean="0"/>
              <a:t>:</a:t>
            </a:r>
            <a:endParaRPr lang="en-US" sz="2400" dirty="0" smtClean="0"/>
          </a:p>
          <a:p>
            <a:pPr>
              <a:buFont typeface="Wingdings" panose="05000000000000000000" pitchFamily="2" charset="2"/>
              <a:buChar char="q"/>
            </a:pPr>
            <a:r>
              <a:rPr lang="en-US" sz="2400" dirty="0" smtClean="0"/>
              <a:t> </a:t>
            </a:r>
            <a:r>
              <a:rPr lang="ru-RU" sz="2400" dirty="0" err="1" smtClean="0"/>
              <a:t>Котлин</a:t>
            </a:r>
            <a:r>
              <a:rPr lang="ru-RU" sz="2400" dirty="0" smtClean="0"/>
              <a:t> </a:t>
            </a:r>
            <a:r>
              <a:rPr lang="ru-RU" sz="2400" dirty="0"/>
              <a:t>или </a:t>
            </a:r>
            <a:r>
              <a:rPr lang="en-US" sz="2400" dirty="0"/>
              <a:t>Java </a:t>
            </a:r>
            <a:r>
              <a:rPr lang="ru-RU" sz="2400" dirty="0"/>
              <a:t>на </a:t>
            </a:r>
            <a:r>
              <a:rPr lang="en-US" sz="2400" dirty="0"/>
              <a:t>Android</a:t>
            </a:r>
          </a:p>
          <a:p>
            <a:pPr>
              <a:buFont typeface="Wingdings" panose="05000000000000000000" pitchFamily="2" charset="2"/>
              <a:buChar char="q"/>
            </a:pPr>
            <a:r>
              <a:rPr lang="en-US" sz="2400" dirty="0" smtClean="0"/>
              <a:t> Swift </a:t>
            </a:r>
            <a:r>
              <a:rPr lang="ru-RU" sz="2400" dirty="0"/>
              <a:t>или </a:t>
            </a:r>
            <a:r>
              <a:rPr lang="en-US" sz="2400" dirty="0"/>
              <a:t>Objective-C </a:t>
            </a:r>
            <a:r>
              <a:rPr lang="ru-RU" sz="2400" dirty="0"/>
              <a:t>на </a:t>
            </a:r>
            <a:r>
              <a:rPr lang="en-US" sz="2400" dirty="0"/>
              <a:t>iOS</a:t>
            </a:r>
          </a:p>
          <a:p>
            <a:pPr>
              <a:buFont typeface="Wingdings" panose="05000000000000000000" pitchFamily="2" charset="2"/>
              <a:buChar char="q"/>
            </a:pPr>
            <a:r>
              <a:rPr lang="en-US" sz="2400" dirty="0" smtClean="0"/>
              <a:t> </a:t>
            </a:r>
            <a:r>
              <a:rPr lang="ru-RU" sz="2400" dirty="0" smtClean="0"/>
              <a:t>С</a:t>
            </a:r>
            <a:r>
              <a:rPr lang="ru-RU" sz="2400" dirty="0"/>
              <a:t>++ в </a:t>
            </a:r>
            <a:r>
              <a:rPr lang="en-US" sz="2400" dirty="0"/>
              <a:t>Windows</a:t>
            </a:r>
          </a:p>
          <a:p>
            <a:pPr>
              <a:buFont typeface="Wingdings" panose="05000000000000000000" pitchFamily="2" charset="2"/>
              <a:buChar char="q"/>
            </a:pPr>
            <a:r>
              <a:rPr lang="en-US" sz="2400" dirty="0" smtClean="0"/>
              <a:t> </a:t>
            </a:r>
            <a:r>
              <a:rPr lang="ru-RU" sz="2400" dirty="0" smtClean="0"/>
              <a:t>Цель-</a:t>
            </a:r>
            <a:r>
              <a:rPr lang="en-US" sz="2400" dirty="0"/>
              <a:t>C </a:t>
            </a:r>
            <a:r>
              <a:rPr lang="ru-RU" sz="2400" dirty="0"/>
              <a:t>на </a:t>
            </a:r>
            <a:r>
              <a:rPr lang="en-US" sz="2400" dirty="0" err="1"/>
              <a:t>macOS</a:t>
            </a:r>
            <a:endParaRPr lang="en-US" sz="2400" dirty="0"/>
          </a:p>
          <a:p>
            <a:pPr>
              <a:buFont typeface="Wingdings" panose="05000000000000000000" pitchFamily="2" charset="2"/>
              <a:buChar char="q"/>
            </a:pPr>
            <a:r>
              <a:rPr lang="en-US" sz="2400" dirty="0" smtClean="0"/>
              <a:t> C </a:t>
            </a:r>
            <a:r>
              <a:rPr lang="ru-RU" sz="2400" dirty="0"/>
              <a:t>в </a:t>
            </a:r>
            <a:r>
              <a:rPr lang="en-US" sz="2400" dirty="0"/>
              <a:t>Linux</a:t>
            </a:r>
          </a:p>
          <a:p>
            <a:pPr>
              <a:buFont typeface="Arial" panose="020B0604020202020204" pitchFamily="34" charset="0"/>
              <a:buChar char="•"/>
            </a:pPr>
            <a:endParaRPr lang="en-US" dirty="0" smtClean="0"/>
          </a:p>
          <a:p>
            <a:endParaRPr lang="ru-RU" dirty="0"/>
          </a:p>
        </p:txBody>
      </p:sp>
    </p:spTree>
    <p:extLst>
      <p:ext uri="{BB962C8B-B14F-4D97-AF65-F5344CB8AC3E}">
        <p14:creationId xmlns:p14="http://schemas.microsoft.com/office/powerpoint/2010/main" val="33321226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r>
              <a:rPr lang="ru-RU" sz="2400" dirty="0"/>
              <a:t>Встроенная поддержка API </a:t>
            </a:r>
            <a:r>
              <a:rPr lang="ru-RU" sz="2400" dirty="0" err="1"/>
              <a:t>Flutter</a:t>
            </a:r>
            <a:r>
              <a:rPr lang="ru-RU" sz="2400" dirty="0"/>
              <a:t> для конкретной платформы зависит не от генерации кода, а от гибкого стиля передачи сообщений. Кроме того, вы можете использовать пакет </a:t>
            </a:r>
            <a:r>
              <a:rPr lang="en-US" sz="2400" dirty="0" smtClean="0"/>
              <a:t>Pigeon</a:t>
            </a:r>
            <a:r>
              <a:rPr lang="ru-RU" sz="2400" dirty="0"/>
              <a:t> для отправки структурированных сообщений </a:t>
            </a:r>
            <a:r>
              <a:rPr lang="ru-RU" sz="2400" dirty="0" err="1"/>
              <a:t>typesafe</a:t>
            </a:r>
            <a:r>
              <a:rPr lang="ru-RU" sz="2400" dirty="0"/>
              <a:t> с генерацией </a:t>
            </a:r>
            <a:r>
              <a:rPr lang="ru-RU" sz="2400" dirty="0" smtClean="0"/>
              <a:t>кода</a:t>
            </a:r>
            <a:r>
              <a:rPr lang="en-US" sz="2400" dirty="0" smtClean="0"/>
              <a:t>:</a:t>
            </a:r>
          </a:p>
          <a:p>
            <a:pPr>
              <a:buFont typeface="Wingdings" panose="05000000000000000000" pitchFamily="2" charset="2"/>
              <a:buChar char="q"/>
            </a:pPr>
            <a:r>
              <a:rPr lang="en-US" sz="2400" dirty="0" smtClean="0"/>
              <a:t> </a:t>
            </a:r>
            <a:r>
              <a:rPr lang="ru-RU" sz="2400" dirty="0" smtClean="0"/>
              <a:t>Часть </a:t>
            </a:r>
            <a:r>
              <a:rPr lang="ru-RU" sz="2400" dirty="0"/>
              <a:t>приложения </a:t>
            </a:r>
            <a:r>
              <a:rPr lang="ru-RU" sz="2400" dirty="0" err="1"/>
              <a:t>Flutter</a:t>
            </a:r>
            <a:r>
              <a:rPr lang="ru-RU" sz="2400" dirty="0"/>
              <a:t> отправляет сообщения на свой </a:t>
            </a:r>
            <a:r>
              <a:rPr lang="ru-RU" sz="2400" i="1" dirty="0"/>
              <a:t>хост</a:t>
            </a:r>
            <a:r>
              <a:rPr lang="ru-RU" sz="2400" dirty="0"/>
              <a:t> , часть приложения, не относящуюся к </a:t>
            </a:r>
            <a:r>
              <a:rPr lang="ru-RU" sz="2400" dirty="0" err="1"/>
              <a:t>Dart</a:t>
            </a:r>
            <a:r>
              <a:rPr lang="ru-RU" sz="2400" dirty="0"/>
              <a:t>, по каналу платформы.</a:t>
            </a:r>
          </a:p>
          <a:p>
            <a:pPr>
              <a:buFont typeface="Wingdings" panose="05000000000000000000" pitchFamily="2" charset="2"/>
              <a:buChar char="q"/>
            </a:pPr>
            <a:r>
              <a:rPr lang="en-US" sz="2400" dirty="0" smtClean="0"/>
              <a:t> </a:t>
            </a:r>
            <a:r>
              <a:rPr lang="ru-RU" sz="2400" dirty="0" smtClean="0"/>
              <a:t>Хост </a:t>
            </a:r>
            <a:r>
              <a:rPr lang="ru-RU" sz="2400" dirty="0"/>
              <a:t>прослушивает канал платформы и </a:t>
            </a:r>
            <a:r>
              <a:rPr lang="ru-RU" sz="2400" i="1" dirty="0"/>
              <a:t>получает</a:t>
            </a:r>
            <a:r>
              <a:rPr lang="ru-RU" sz="2400" dirty="0"/>
              <a:t> сообщение. Затем он обращается к любому количеству API-интерфейсов для конкретной платформы, используя собственный язык программирования, и отправляет ответ обратно клиенту </a:t>
            </a:r>
            <a:r>
              <a:rPr lang="ru-RU" sz="2400" i="1" dirty="0"/>
              <a:t>,</a:t>
            </a:r>
            <a:r>
              <a:rPr lang="ru-RU" sz="2400" dirty="0"/>
              <a:t> части приложения </a:t>
            </a:r>
            <a:r>
              <a:rPr lang="ru-RU" sz="2400" dirty="0" err="1"/>
              <a:t>Flutter</a:t>
            </a:r>
            <a:r>
              <a:rPr lang="ru-RU" sz="2400" dirty="0"/>
              <a:t>.</a:t>
            </a:r>
          </a:p>
          <a:p>
            <a:pPr>
              <a:buFont typeface="Wingdings" panose="05000000000000000000" pitchFamily="2" charset="2"/>
              <a:buChar char="q"/>
            </a:pPr>
            <a:endParaRPr lang="ru-RU" dirty="0"/>
          </a:p>
        </p:txBody>
      </p:sp>
    </p:spTree>
    <p:extLst>
      <p:ext uri="{BB962C8B-B14F-4D97-AF65-F5344CB8AC3E}">
        <p14:creationId xmlns:p14="http://schemas.microsoft.com/office/powerpoint/2010/main" val="2188083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Обзор архитектуры: каналы платформы</a:t>
            </a:r>
          </a:p>
        </p:txBody>
      </p:sp>
      <p:sp>
        <p:nvSpPr>
          <p:cNvPr id="3" name="Объект 2"/>
          <p:cNvSpPr>
            <a:spLocks noGrp="1"/>
          </p:cNvSpPr>
          <p:nvPr>
            <p:ph idx="1"/>
          </p:nvPr>
        </p:nvSpPr>
        <p:spPr>
          <a:xfrm>
            <a:off x="-97277" y="1737360"/>
            <a:ext cx="7636213" cy="4721806"/>
          </a:xfrm>
        </p:spPr>
        <p:txBody>
          <a:bodyPr>
            <a:normAutofit/>
          </a:bodyPr>
          <a:lstStyle/>
          <a:p>
            <a:r>
              <a:rPr lang="ru-RU" sz="2400" dirty="0"/>
              <a:t>Сообщения передаются между клиентом (UI) и хостом (платформой) с использованием каналов платформы, как показано </a:t>
            </a:r>
            <a:r>
              <a:rPr lang="ru-RU" sz="2400" dirty="0" smtClean="0"/>
              <a:t>на</a:t>
            </a:r>
            <a:r>
              <a:rPr lang="en-US" sz="2400" dirty="0" smtClean="0"/>
              <a:t> </a:t>
            </a:r>
            <a:r>
              <a:rPr lang="ru-RU" sz="2400" dirty="0" smtClean="0"/>
              <a:t>диаграмме</a:t>
            </a:r>
            <a:r>
              <a:rPr lang="en-US" sz="2400" dirty="0" smtClean="0"/>
              <a:t>.</a:t>
            </a:r>
          </a:p>
          <a:p>
            <a:r>
              <a:rPr lang="ru-RU" sz="2400" dirty="0"/>
              <a:t>Сообщения и ответы передаются асинхронно, чтобы пользовательский интерфейс оставался отзывчивым</a:t>
            </a:r>
            <a:r>
              <a:rPr lang="ru-RU" sz="2400" dirty="0" smtClean="0"/>
              <a:t>.</a:t>
            </a:r>
            <a:endParaRPr lang="en-US" sz="2400" dirty="0" smtClean="0"/>
          </a:p>
          <a:p>
            <a:pPr algn="just"/>
            <a:r>
              <a:rPr lang="ru-RU" sz="2400" dirty="0" smtClean="0"/>
              <a:t>На стороне клиента</a:t>
            </a:r>
            <a:r>
              <a:rPr lang="en-US" sz="2400" dirty="0" smtClean="0"/>
              <a:t> </a:t>
            </a:r>
            <a:r>
              <a:rPr lang="en-US" sz="2400" dirty="0" err="1" smtClean="0"/>
              <a:t>MethodChannel</a:t>
            </a:r>
            <a:r>
              <a:rPr lang="en-US" sz="2400" dirty="0" smtClean="0"/>
              <a:t> </a:t>
            </a:r>
            <a:r>
              <a:rPr lang="ru-RU" sz="2400" dirty="0" smtClean="0"/>
              <a:t> разрешает отправку сообщений, соответствующих вызовам методов. На стороне платформы </a:t>
            </a:r>
            <a:r>
              <a:rPr lang="en-US" sz="2400" dirty="0" err="1" smtClean="0"/>
              <a:t>MethodChannel</a:t>
            </a:r>
            <a:r>
              <a:rPr lang="ru-RU" sz="2400" dirty="0" smtClean="0"/>
              <a:t> в </a:t>
            </a:r>
            <a:r>
              <a:rPr lang="en-US" sz="2400" dirty="0" smtClean="0"/>
              <a:t>Android </a:t>
            </a:r>
            <a:r>
              <a:rPr lang="ru-RU" sz="2400" dirty="0" smtClean="0"/>
              <a:t>и </a:t>
            </a:r>
            <a:r>
              <a:rPr lang="en-US" sz="2400" dirty="0" err="1" smtClean="0"/>
              <a:t>FlutterMethodChenel</a:t>
            </a:r>
            <a:r>
              <a:rPr lang="ru-RU" sz="2400" dirty="0" smtClean="0"/>
              <a:t> в </a:t>
            </a:r>
            <a:r>
              <a:rPr lang="en-US" sz="2400" dirty="0" smtClean="0"/>
              <a:t>iOS</a:t>
            </a:r>
            <a:r>
              <a:rPr lang="ru-RU" sz="2400" dirty="0" smtClean="0"/>
              <a:t>. Эти классы позволяют вам разработать плагин платформы с очень небольшим количеством «шаблонного» кода.</a:t>
            </a:r>
            <a:endParaRPr lang="ru-RU" sz="2400" dirty="0"/>
          </a:p>
        </p:txBody>
      </p:sp>
      <p:pic>
        <p:nvPicPr>
          <p:cNvPr id="4" name="Рисунок 3"/>
          <p:cNvPicPr>
            <a:picLocks noChangeAspect="1"/>
          </p:cNvPicPr>
          <p:nvPr/>
        </p:nvPicPr>
        <p:blipFill>
          <a:blip r:embed="rId3"/>
          <a:stretch>
            <a:fillRect/>
          </a:stretch>
        </p:blipFill>
        <p:spPr>
          <a:xfrm>
            <a:off x="7672190" y="1223725"/>
            <a:ext cx="4678047" cy="5040887"/>
          </a:xfrm>
          <a:prstGeom prst="rect">
            <a:avLst/>
          </a:prstGeom>
        </p:spPr>
      </p:pic>
    </p:spTree>
    <p:extLst>
      <p:ext uri="{BB962C8B-B14F-4D97-AF65-F5344CB8AC3E}">
        <p14:creationId xmlns:p14="http://schemas.microsoft.com/office/powerpoint/2010/main" val="25681896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96963" y="0"/>
            <a:ext cx="10058400" cy="1450757"/>
          </a:xfrm>
        </p:spPr>
        <p:txBody>
          <a:bodyPr>
            <a:normAutofit/>
          </a:bodyPr>
          <a:lstStyle/>
          <a:p>
            <a:r>
              <a:rPr lang="ru-RU" sz="3600" dirty="0"/>
              <a:t>Поддержка типов данных канала платформы и кодеки</a:t>
            </a:r>
          </a:p>
        </p:txBody>
      </p:sp>
      <p:graphicFrame>
        <p:nvGraphicFramePr>
          <p:cNvPr id="4" name="Объект 3"/>
          <p:cNvGraphicFramePr>
            <a:graphicFrameLocks noGrp="1"/>
          </p:cNvGraphicFramePr>
          <p:nvPr>
            <p:ph idx="1"/>
            <p:extLst>
              <p:ext uri="{D42A27DB-BD31-4B8C-83A1-F6EECF244321}">
                <p14:modId xmlns:p14="http://schemas.microsoft.com/office/powerpoint/2010/main" val="3729050824"/>
              </p:ext>
            </p:extLst>
          </p:nvPr>
        </p:nvGraphicFramePr>
        <p:xfrm>
          <a:off x="1096965" y="1450757"/>
          <a:ext cx="10058398" cy="4028440"/>
        </p:xfrm>
        <a:graphic>
          <a:graphicData uri="http://schemas.openxmlformats.org/drawingml/2006/table">
            <a:tbl>
              <a:tblPr firstRow="1" bandRow="1">
                <a:tableStyleId>{5C22544A-7EE6-4342-B048-85BDC9FD1C3A}</a:tableStyleId>
              </a:tblPr>
              <a:tblGrid>
                <a:gridCol w="1436914">
                  <a:extLst>
                    <a:ext uri="{9D8B030D-6E8A-4147-A177-3AD203B41FA5}">
                      <a16:colId xmlns:a16="http://schemas.microsoft.com/office/drawing/2014/main" val="20000"/>
                    </a:ext>
                  </a:extLst>
                </a:gridCol>
                <a:gridCol w="1436914">
                  <a:extLst>
                    <a:ext uri="{9D8B030D-6E8A-4147-A177-3AD203B41FA5}">
                      <a16:colId xmlns:a16="http://schemas.microsoft.com/office/drawing/2014/main" val="20001"/>
                    </a:ext>
                  </a:extLst>
                </a:gridCol>
                <a:gridCol w="1436914">
                  <a:extLst>
                    <a:ext uri="{9D8B030D-6E8A-4147-A177-3AD203B41FA5}">
                      <a16:colId xmlns:a16="http://schemas.microsoft.com/office/drawing/2014/main" val="20002"/>
                    </a:ext>
                  </a:extLst>
                </a:gridCol>
                <a:gridCol w="1436914">
                  <a:extLst>
                    <a:ext uri="{9D8B030D-6E8A-4147-A177-3AD203B41FA5}">
                      <a16:colId xmlns:a16="http://schemas.microsoft.com/office/drawing/2014/main" val="20003"/>
                    </a:ext>
                  </a:extLst>
                </a:gridCol>
                <a:gridCol w="1436914">
                  <a:extLst>
                    <a:ext uri="{9D8B030D-6E8A-4147-A177-3AD203B41FA5}">
                      <a16:colId xmlns:a16="http://schemas.microsoft.com/office/drawing/2014/main" val="20004"/>
                    </a:ext>
                  </a:extLst>
                </a:gridCol>
                <a:gridCol w="1436914">
                  <a:extLst>
                    <a:ext uri="{9D8B030D-6E8A-4147-A177-3AD203B41FA5}">
                      <a16:colId xmlns:a16="http://schemas.microsoft.com/office/drawing/2014/main" val="20005"/>
                    </a:ext>
                  </a:extLst>
                </a:gridCol>
                <a:gridCol w="1436914">
                  <a:extLst>
                    <a:ext uri="{9D8B030D-6E8A-4147-A177-3AD203B41FA5}">
                      <a16:colId xmlns:a16="http://schemas.microsoft.com/office/drawing/2014/main" val="20006"/>
                    </a:ext>
                  </a:extLst>
                </a:gridCol>
              </a:tblGrid>
              <a:tr h="370840">
                <a:tc>
                  <a:txBody>
                    <a:bodyPr/>
                    <a:lstStyle/>
                    <a:p>
                      <a:r>
                        <a:rPr lang="en-US" dirty="0" smtClean="0"/>
                        <a:t>Dart</a:t>
                      </a:r>
                      <a:endParaRPr lang="ru-RU" dirty="0"/>
                    </a:p>
                  </a:txBody>
                  <a:tcPr/>
                </a:tc>
                <a:tc>
                  <a:txBody>
                    <a:bodyPr/>
                    <a:lstStyle/>
                    <a:p>
                      <a:r>
                        <a:rPr lang="en-US" dirty="0" smtClean="0"/>
                        <a:t>Java</a:t>
                      </a:r>
                      <a:endParaRPr lang="ru-RU" dirty="0"/>
                    </a:p>
                  </a:txBody>
                  <a:tcPr/>
                </a:tc>
                <a:tc>
                  <a:txBody>
                    <a:bodyPr/>
                    <a:lstStyle/>
                    <a:p>
                      <a:r>
                        <a:rPr lang="en-US" dirty="0" err="1" smtClean="0"/>
                        <a:t>Kotlin</a:t>
                      </a:r>
                      <a:endParaRPr lang="ru-RU" dirty="0"/>
                    </a:p>
                  </a:txBody>
                  <a:tcPr/>
                </a:tc>
                <a:tc>
                  <a:txBody>
                    <a:bodyPr/>
                    <a:lstStyle/>
                    <a:p>
                      <a:r>
                        <a:rPr lang="en-US" dirty="0" err="1" smtClean="0"/>
                        <a:t>Obj</a:t>
                      </a:r>
                      <a:r>
                        <a:rPr lang="en-US" dirty="0" smtClean="0"/>
                        <a:t>-C</a:t>
                      </a:r>
                      <a:endParaRPr lang="ru-RU" dirty="0"/>
                    </a:p>
                  </a:txBody>
                  <a:tcPr/>
                </a:tc>
                <a:tc>
                  <a:txBody>
                    <a:bodyPr/>
                    <a:lstStyle/>
                    <a:p>
                      <a:r>
                        <a:rPr lang="en-US" dirty="0" smtClean="0"/>
                        <a:t>Swift</a:t>
                      </a:r>
                      <a:endParaRPr lang="ru-RU" dirty="0"/>
                    </a:p>
                  </a:txBody>
                  <a:tcPr/>
                </a:tc>
                <a:tc>
                  <a:txBody>
                    <a:bodyPr/>
                    <a:lstStyle/>
                    <a:p>
                      <a:r>
                        <a:rPr lang="en-US" dirty="0" smtClean="0"/>
                        <a:t>C++</a:t>
                      </a:r>
                      <a:endParaRPr lang="ru-RU" dirty="0"/>
                    </a:p>
                  </a:txBody>
                  <a:tcPr/>
                </a:tc>
                <a:tc>
                  <a:txBody>
                    <a:bodyPr/>
                    <a:lstStyle/>
                    <a:p>
                      <a:r>
                        <a:rPr lang="en-US" dirty="0" smtClean="0"/>
                        <a:t>C</a:t>
                      </a:r>
                      <a:endParaRPr lang="ru-RU" dirty="0"/>
                    </a:p>
                  </a:txBody>
                  <a:tcPr/>
                </a:tc>
                <a:extLst>
                  <a:ext uri="{0D108BD9-81ED-4DB2-BD59-A6C34878D82A}">
                    <a16:rowId xmlns:a16="http://schemas.microsoft.com/office/drawing/2014/main" val="10000"/>
                  </a:ext>
                </a:extLst>
              </a:tr>
              <a:tr h="370840">
                <a:tc>
                  <a:txBody>
                    <a:bodyPr/>
                    <a:lstStyle/>
                    <a:p>
                      <a:r>
                        <a:rPr lang="en-US" dirty="0" smtClean="0"/>
                        <a:t>null</a:t>
                      </a:r>
                      <a:endParaRPr lang="ru-RU" dirty="0"/>
                    </a:p>
                  </a:txBody>
                  <a:tcPr/>
                </a:tc>
                <a:tc>
                  <a:txBody>
                    <a:bodyPr/>
                    <a:lstStyle/>
                    <a:p>
                      <a:r>
                        <a:rPr lang="en-US" sz="1800" b="0" i="0" kern="1200" dirty="0" smtClean="0">
                          <a:solidFill>
                            <a:schemeClr val="dk1"/>
                          </a:solidFill>
                          <a:effectLst/>
                          <a:latin typeface="+mn-lt"/>
                          <a:ea typeface="+mn-ea"/>
                          <a:cs typeface="+mn-cs"/>
                        </a:rPr>
                        <a:t>null</a:t>
                      </a:r>
                      <a:endParaRPr lang="ru-RU" dirty="0"/>
                    </a:p>
                  </a:txBody>
                  <a:tcPr/>
                </a:tc>
                <a:tc>
                  <a:txBody>
                    <a:bodyPr/>
                    <a:lstStyle/>
                    <a:p>
                      <a:r>
                        <a:rPr lang="en-US" dirty="0" smtClean="0"/>
                        <a:t>Null</a:t>
                      </a:r>
                      <a:endParaRPr lang="ru-RU" dirty="0"/>
                    </a:p>
                  </a:txBody>
                  <a:tcPr/>
                </a:tc>
                <a:tc>
                  <a:txBody>
                    <a:bodyPr/>
                    <a:lstStyle/>
                    <a:p>
                      <a:r>
                        <a:rPr lang="en-US" dirty="0" smtClean="0">
                          <a:effectLst/>
                        </a:rPr>
                        <a:t>nil </a:t>
                      </a:r>
                      <a:r>
                        <a:rPr lang="en-US" dirty="0">
                          <a:effectLst/>
                        </a:rPr>
                        <a:t>(</a:t>
                      </a:r>
                      <a:r>
                        <a:rPr lang="en-US" dirty="0" err="1">
                          <a:effectLst/>
                        </a:rPr>
                        <a:t>NSNull</a:t>
                      </a:r>
                      <a:r>
                        <a:rPr lang="en-US" dirty="0">
                          <a:effectLst/>
                        </a:rPr>
                        <a:t> when nested)</a:t>
                      </a:r>
                    </a:p>
                  </a:txBody>
                  <a:tcPr/>
                </a:tc>
                <a:tc>
                  <a:txBody>
                    <a:bodyPr/>
                    <a:lstStyle/>
                    <a:p>
                      <a:r>
                        <a:rPr lang="en-US" sz="1800" b="0" i="0" kern="1200" dirty="0" smtClean="0">
                          <a:solidFill>
                            <a:schemeClr val="dk1"/>
                          </a:solidFill>
                          <a:effectLst/>
                          <a:latin typeface="+mn-lt"/>
                          <a:ea typeface="+mn-ea"/>
                          <a:cs typeface="+mn-cs"/>
                        </a:rPr>
                        <a:t>Nil</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endParaRPr lang="ru-RU" dirty="0"/>
                    </a:p>
                  </a:txBody>
                  <a:tcPr/>
                </a:tc>
                <a:tc>
                  <a:txBody>
                    <a:bodyPr/>
                    <a:lstStyle/>
                    <a:p>
                      <a:r>
                        <a:rPr lang="en-US" dirty="0" err="1" smtClean="0">
                          <a:effectLst/>
                        </a:rPr>
                        <a:t>FlValue</a:t>
                      </a:r>
                      <a:r>
                        <a:rPr lang="en-US" dirty="0">
                          <a:effectLst/>
                        </a:rPr>
                        <a:t>()</a:t>
                      </a:r>
                    </a:p>
                  </a:txBody>
                  <a:tcPr/>
                </a:tc>
                <a:extLst>
                  <a:ext uri="{0D108BD9-81ED-4DB2-BD59-A6C34878D82A}">
                    <a16:rowId xmlns:a16="http://schemas.microsoft.com/office/drawing/2014/main" val="10001"/>
                  </a:ext>
                </a:extLst>
              </a:tr>
              <a:tr h="370840">
                <a:tc>
                  <a:txBody>
                    <a:bodyPr/>
                    <a:lstStyle/>
                    <a:p>
                      <a:r>
                        <a:rPr lang="en-US" dirty="0" smtClean="0"/>
                        <a:t>bool</a:t>
                      </a:r>
                      <a:endParaRPr lang="ru-RU" dirty="0"/>
                    </a:p>
                  </a:txBody>
                  <a:tcPr/>
                </a:tc>
                <a:tc>
                  <a:txBody>
                    <a:bodyPr/>
                    <a:lstStyle/>
                    <a:p>
                      <a:r>
                        <a:rPr lang="en-US" sz="1800" b="0" i="0" kern="1200" dirty="0" err="1" smtClean="0">
                          <a:solidFill>
                            <a:schemeClr val="dk1"/>
                          </a:solidFill>
                          <a:effectLst/>
                          <a:latin typeface="+mn-lt"/>
                          <a:ea typeface="+mn-ea"/>
                          <a:cs typeface="+mn-cs"/>
                        </a:rPr>
                        <a:t>java.lang.Boolean</a:t>
                      </a:r>
                      <a:endParaRPr lang="ru-RU" dirty="0"/>
                    </a:p>
                  </a:txBody>
                  <a:tcPr/>
                </a:tc>
                <a:tc>
                  <a:txBody>
                    <a:bodyPr/>
                    <a:lstStyle/>
                    <a:p>
                      <a:r>
                        <a:rPr lang="en-US" sz="1800" b="0" i="0" kern="1200" dirty="0" smtClean="0">
                          <a:solidFill>
                            <a:schemeClr val="dk1"/>
                          </a:solidFill>
                          <a:effectLst/>
                          <a:latin typeface="+mn-lt"/>
                          <a:ea typeface="+mn-ea"/>
                          <a:cs typeface="+mn-cs"/>
                        </a:rPr>
                        <a:t>Boolean</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numberWithBool</a:t>
                      </a:r>
                      <a:r>
                        <a:rPr lang="en-US" sz="1800" b="0" i="0" kern="1200" dirty="0" smtClean="0">
                          <a:solidFill>
                            <a:schemeClr val="dk1"/>
                          </a:solidFill>
                          <a:effectLst/>
                          <a:latin typeface="+mn-lt"/>
                          <a:ea typeface="+mn-ea"/>
                          <a:cs typeface="+mn-cs"/>
                        </a:rPr>
                        <a:t>:</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(value: Bool)</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(bool)</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(bool)</a:t>
                      </a:r>
                      <a:endParaRPr lang="ru-RU" dirty="0"/>
                    </a:p>
                  </a:txBody>
                  <a:tcPr/>
                </a:tc>
                <a:extLst>
                  <a:ext uri="{0D108BD9-81ED-4DB2-BD59-A6C34878D82A}">
                    <a16:rowId xmlns:a16="http://schemas.microsoft.com/office/drawing/2014/main" val="10002"/>
                  </a:ext>
                </a:extLst>
              </a:tr>
              <a:tr h="370840">
                <a:tc>
                  <a:txBody>
                    <a:bodyPr/>
                    <a:lstStyle/>
                    <a:p>
                      <a:r>
                        <a:rPr lang="en-US" dirty="0" err="1" smtClean="0"/>
                        <a:t>int</a:t>
                      </a:r>
                      <a:endParaRPr lang="ru-RU" dirty="0"/>
                    </a:p>
                  </a:txBody>
                  <a:tcPr/>
                </a:tc>
                <a:tc>
                  <a:txBody>
                    <a:bodyPr/>
                    <a:lstStyle/>
                    <a:p>
                      <a:r>
                        <a:rPr lang="en-US" dirty="0" err="1" smtClean="0">
                          <a:effectLst/>
                        </a:rPr>
                        <a:t>java.lang.Integer</a:t>
                      </a:r>
                      <a:endParaRPr lang="en-US" dirty="0">
                        <a:effectLst/>
                      </a:endParaRPr>
                    </a:p>
                  </a:txBody>
                  <a:tcPr/>
                </a:tc>
                <a:tc>
                  <a:txBody>
                    <a:bodyPr/>
                    <a:lstStyle/>
                    <a:p>
                      <a:r>
                        <a:rPr lang="en-US" sz="1800" b="0" i="0" kern="1200" dirty="0" err="1" smtClean="0">
                          <a:solidFill>
                            <a:schemeClr val="dk1"/>
                          </a:solidFill>
                          <a:effectLst/>
                          <a:latin typeface="+mn-lt"/>
                          <a:ea typeface="+mn-ea"/>
                          <a:cs typeface="+mn-cs"/>
                        </a:rPr>
                        <a:t>Int</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numberWithInt</a:t>
                      </a:r>
                      <a:r>
                        <a:rPr lang="en-US" sz="1800" b="0" i="0" kern="1200" dirty="0" smtClean="0">
                          <a:solidFill>
                            <a:schemeClr val="dk1"/>
                          </a:solidFill>
                          <a:effectLst/>
                          <a:latin typeface="+mn-lt"/>
                          <a:ea typeface="+mn-ea"/>
                          <a:cs typeface="+mn-cs"/>
                        </a:rPr>
                        <a:t>:</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(value: Int32)</a:t>
                      </a:r>
                      <a:endParaRPr lang="ru-RU" dirty="0"/>
                    </a:p>
                  </a:txBody>
                  <a:tcPr/>
                </a:tc>
                <a:tc>
                  <a:txBody>
                    <a:bodyPr/>
                    <a:lstStyle/>
                    <a:p>
                      <a:r>
                        <a:rPr lang="en-US" dirty="0">
                          <a:effectLst/>
                        </a:rPr>
                        <a:t/>
                      </a:r>
                      <a:br>
                        <a:rPr lang="en-US" dirty="0">
                          <a:effectLst/>
                        </a:rPr>
                      </a:br>
                      <a:r>
                        <a:rPr lang="en-US" dirty="0" err="1">
                          <a:effectLst/>
                        </a:rPr>
                        <a:t>EncodableValue</a:t>
                      </a:r>
                      <a:r>
                        <a:rPr lang="en-US" dirty="0">
                          <a:effectLst/>
                        </a:rPr>
                        <a:t>(int32_t)</a:t>
                      </a:r>
                    </a:p>
                  </a:txBody>
                  <a:tcPr/>
                </a:tc>
                <a:tc>
                  <a:txBody>
                    <a:bodyPr/>
                    <a:lstStyle/>
                    <a:p>
                      <a:r>
                        <a:rPr lang="en-US" dirty="0" err="1" smtClean="0">
                          <a:effectLst/>
                        </a:rPr>
                        <a:t>FlValue</a:t>
                      </a:r>
                      <a:r>
                        <a:rPr lang="en-US" dirty="0" smtClean="0">
                          <a:effectLst/>
                        </a:rPr>
                        <a:t>(int64_t</a:t>
                      </a:r>
                      <a:r>
                        <a:rPr lang="en-US" dirty="0">
                          <a:effectLst/>
                        </a:rPr>
                        <a:t>)</a:t>
                      </a:r>
                    </a:p>
                  </a:txBody>
                  <a:tcPr/>
                </a:tc>
                <a:extLst>
                  <a:ext uri="{0D108BD9-81ED-4DB2-BD59-A6C34878D82A}">
                    <a16:rowId xmlns:a16="http://schemas.microsoft.com/office/drawing/2014/main" val="10003"/>
                  </a:ext>
                </a:extLst>
              </a:tr>
              <a:tr h="370840">
                <a:tc>
                  <a:txBody>
                    <a:bodyPr/>
                    <a:lstStyle/>
                    <a:p>
                      <a:r>
                        <a:rPr lang="en-US" dirty="0" err="1" smtClean="0"/>
                        <a:t>int</a:t>
                      </a:r>
                      <a:r>
                        <a:rPr lang="en-US" dirty="0" smtClean="0"/>
                        <a:t>, </a:t>
                      </a:r>
                      <a:r>
                        <a:rPr lang="en-US" sz="1800" b="0" i="0" kern="1200" dirty="0" smtClean="0">
                          <a:solidFill>
                            <a:schemeClr val="dk1"/>
                          </a:solidFill>
                          <a:effectLst/>
                          <a:latin typeface="+mn-lt"/>
                          <a:ea typeface="+mn-ea"/>
                          <a:cs typeface="+mn-cs"/>
                        </a:rPr>
                        <a:t>if 32 bits not enough</a:t>
                      </a:r>
                      <a:endParaRPr lang="ru-RU" dirty="0"/>
                    </a:p>
                  </a:txBody>
                  <a:tcPr/>
                </a:tc>
                <a:tc>
                  <a:txBody>
                    <a:bodyPr/>
                    <a:lstStyle/>
                    <a:p>
                      <a:r>
                        <a:rPr lang="en-US" sz="1800" b="0" i="0" kern="1200" dirty="0" err="1" smtClean="0">
                          <a:solidFill>
                            <a:schemeClr val="dk1"/>
                          </a:solidFill>
                          <a:effectLst/>
                          <a:latin typeface="+mn-lt"/>
                          <a:ea typeface="+mn-ea"/>
                          <a:cs typeface="+mn-cs"/>
                        </a:rPr>
                        <a:t>java.lang.Long</a:t>
                      </a:r>
                      <a:endParaRPr lang="ru-RU" dirty="0"/>
                    </a:p>
                  </a:txBody>
                  <a:tcPr/>
                </a:tc>
                <a:tc>
                  <a:txBody>
                    <a:bodyPr/>
                    <a:lstStyle/>
                    <a:p>
                      <a:r>
                        <a:rPr lang="en-US" sz="1800" b="0" i="0" kern="1200" dirty="0" smtClean="0">
                          <a:solidFill>
                            <a:schemeClr val="dk1"/>
                          </a:solidFill>
                          <a:effectLst/>
                          <a:latin typeface="+mn-lt"/>
                          <a:ea typeface="+mn-ea"/>
                          <a:cs typeface="+mn-cs"/>
                        </a:rPr>
                        <a:t>Long</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numberWithLong</a:t>
                      </a:r>
                      <a:r>
                        <a:rPr lang="en-US" sz="1800" b="0" i="0" kern="1200" dirty="0" smtClean="0">
                          <a:solidFill>
                            <a:schemeClr val="dk1"/>
                          </a:solidFill>
                          <a:effectLst/>
                          <a:latin typeface="+mn-lt"/>
                          <a:ea typeface="+mn-ea"/>
                          <a:cs typeface="+mn-cs"/>
                        </a:rPr>
                        <a:t>:</a:t>
                      </a:r>
                      <a:endParaRPr lang="ru-RU" dirty="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(value: </a:t>
                      </a:r>
                      <a:r>
                        <a:rPr lang="en-US" sz="1800" b="0" i="0" kern="1200" dirty="0" err="1" smtClean="0">
                          <a:solidFill>
                            <a:schemeClr val="dk1"/>
                          </a:solidFill>
                          <a:effectLst/>
                          <a:latin typeface="+mn-lt"/>
                          <a:ea typeface="+mn-ea"/>
                          <a:cs typeface="+mn-cs"/>
                        </a:rPr>
                        <a:t>Int</a:t>
                      </a:r>
                      <a:r>
                        <a:rPr lang="en-US" sz="1800" b="0" i="0" kern="1200" dirty="0" smtClean="0">
                          <a:solidFill>
                            <a:schemeClr val="dk1"/>
                          </a:solidFill>
                          <a:effectLst/>
                          <a:latin typeface="+mn-lt"/>
                          <a:ea typeface="+mn-ea"/>
                          <a:cs typeface="+mn-cs"/>
                        </a:rPr>
                        <a:t>)</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(int64_t)</a:t>
                      </a:r>
                      <a:endParaRPr lang="ru-RU" dirty="0"/>
                    </a:p>
                  </a:txBody>
                  <a:tcPr/>
                </a:tc>
                <a:tc>
                  <a:txBody>
                    <a:bodyPr/>
                    <a:lstStyle/>
                    <a:p>
                      <a:endParaRPr lang="ru-RU" dirty="0"/>
                    </a:p>
                  </a:txBody>
                  <a:tcPr/>
                </a:tc>
                <a:extLst>
                  <a:ext uri="{0D108BD9-81ED-4DB2-BD59-A6C34878D82A}">
                    <a16:rowId xmlns:a16="http://schemas.microsoft.com/office/drawing/2014/main" val="10004"/>
                  </a:ext>
                </a:extLst>
              </a:tr>
            </a:tbl>
          </a:graphicData>
        </a:graphic>
      </p:graphicFrame>
      <p:sp>
        <p:nvSpPr>
          <p:cNvPr id="6" name="Минус 5"/>
          <p:cNvSpPr/>
          <p:nvPr/>
        </p:nvSpPr>
        <p:spPr>
          <a:xfrm>
            <a:off x="9969910" y="4911213"/>
            <a:ext cx="958645" cy="250722"/>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692254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Использование маршрутизатора</a:t>
            </a:r>
            <a:endParaRPr lang="en-US" dirty="0"/>
          </a:p>
        </p:txBody>
      </p:sp>
      <p:sp>
        <p:nvSpPr>
          <p:cNvPr id="3" name="Объект 2"/>
          <p:cNvSpPr>
            <a:spLocks noGrp="1"/>
          </p:cNvSpPr>
          <p:nvPr>
            <p:ph idx="1"/>
          </p:nvPr>
        </p:nvSpPr>
        <p:spPr/>
        <p:txBody>
          <a:bodyPr>
            <a:normAutofit/>
          </a:bodyPr>
          <a:lstStyle/>
          <a:p>
            <a:r>
              <a:rPr lang="ru-RU" sz="2800" dirty="0" smtClean="0"/>
              <a:t>     Приложения </a:t>
            </a:r>
            <a:r>
              <a:rPr lang="ru-RU" sz="2800" dirty="0" err="1"/>
              <a:t>Flutter</a:t>
            </a:r>
            <a:r>
              <a:rPr lang="ru-RU" sz="2800" dirty="0"/>
              <a:t> с расширенными требованиями к навигации и маршрутизации (например, веб-приложение, использующее прямые ссылки на каждый экран, или приложение с несколькими </a:t>
            </a:r>
            <a:r>
              <a:rPr lang="ru-RU" sz="2800" dirty="0" err="1"/>
              <a:t>виджетами</a:t>
            </a:r>
            <a:r>
              <a:rPr lang="ru-RU" sz="2800" dirty="0"/>
              <a:t> навигатора) должны использовать пакет маршрутизации, такой как </a:t>
            </a:r>
            <a:r>
              <a:rPr lang="ru-RU" sz="2800" dirty="0" err="1"/>
              <a:t>go_router</a:t>
            </a:r>
            <a:r>
              <a:rPr lang="ru-RU" sz="2800" dirty="0"/>
              <a:t>, который может анализировать маршрут и настраивать навигатор всякий раз, когда приложение получает новую глубокую ссылку.</a:t>
            </a:r>
            <a:endParaRPr lang="en-US" sz="2800" dirty="0"/>
          </a:p>
        </p:txBody>
      </p:sp>
    </p:spTree>
    <p:extLst>
      <p:ext uri="{BB962C8B-B14F-4D97-AF65-F5344CB8AC3E}">
        <p14:creationId xmlns:p14="http://schemas.microsoft.com/office/powerpoint/2010/main" val="2224169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graphicFrame>
        <p:nvGraphicFramePr>
          <p:cNvPr id="4" name="Объект 3"/>
          <p:cNvGraphicFramePr>
            <a:graphicFrameLocks noGrp="1"/>
          </p:cNvGraphicFramePr>
          <p:nvPr>
            <p:ph idx="1"/>
            <p:extLst>
              <p:ext uri="{D42A27DB-BD31-4B8C-83A1-F6EECF244321}">
                <p14:modId xmlns:p14="http://schemas.microsoft.com/office/powerpoint/2010/main" val="3316763032"/>
              </p:ext>
            </p:extLst>
          </p:nvPr>
        </p:nvGraphicFramePr>
        <p:xfrm>
          <a:off x="1097280" y="774700"/>
          <a:ext cx="10058398" cy="5125720"/>
        </p:xfrm>
        <a:graphic>
          <a:graphicData uri="http://schemas.openxmlformats.org/drawingml/2006/table">
            <a:tbl>
              <a:tblPr firstRow="1" bandRow="1">
                <a:tableStyleId>{5C22544A-7EE6-4342-B048-85BDC9FD1C3A}</a:tableStyleId>
              </a:tblPr>
              <a:tblGrid>
                <a:gridCol w="1436914">
                  <a:extLst>
                    <a:ext uri="{9D8B030D-6E8A-4147-A177-3AD203B41FA5}">
                      <a16:colId xmlns:a16="http://schemas.microsoft.com/office/drawing/2014/main" val="20000"/>
                    </a:ext>
                  </a:extLst>
                </a:gridCol>
                <a:gridCol w="1436914">
                  <a:extLst>
                    <a:ext uri="{9D8B030D-6E8A-4147-A177-3AD203B41FA5}">
                      <a16:colId xmlns:a16="http://schemas.microsoft.com/office/drawing/2014/main" val="20001"/>
                    </a:ext>
                  </a:extLst>
                </a:gridCol>
                <a:gridCol w="1436914">
                  <a:extLst>
                    <a:ext uri="{9D8B030D-6E8A-4147-A177-3AD203B41FA5}">
                      <a16:colId xmlns:a16="http://schemas.microsoft.com/office/drawing/2014/main" val="20002"/>
                    </a:ext>
                  </a:extLst>
                </a:gridCol>
                <a:gridCol w="1436914">
                  <a:extLst>
                    <a:ext uri="{9D8B030D-6E8A-4147-A177-3AD203B41FA5}">
                      <a16:colId xmlns:a16="http://schemas.microsoft.com/office/drawing/2014/main" val="20003"/>
                    </a:ext>
                  </a:extLst>
                </a:gridCol>
                <a:gridCol w="1436914">
                  <a:extLst>
                    <a:ext uri="{9D8B030D-6E8A-4147-A177-3AD203B41FA5}">
                      <a16:colId xmlns:a16="http://schemas.microsoft.com/office/drawing/2014/main" val="20004"/>
                    </a:ext>
                  </a:extLst>
                </a:gridCol>
                <a:gridCol w="1436914">
                  <a:extLst>
                    <a:ext uri="{9D8B030D-6E8A-4147-A177-3AD203B41FA5}">
                      <a16:colId xmlns:a16="http://schemas.microsoft.com/office/drawing/2014/main" val="20005"/>
                    </a:ext>
                  </a:extLst>
                </a:gridCol>
                <a:gridCol w="1436914">
                  <a:extLst>
                    <a:ext uri="{9D8B030D-6E8A-4147-A177-3AD203B41FA5}">
                      <a16:colId xmlns:a16="http://schemas.microsoft.com/office/drawing/2014/main" val="20006"/>
                    </a:ext>
                  </a:extLst>
                </a:gridCol>
              </a:tblGrid>
              <a:tr h="370840">
                <a:tc>
                  <a:txBody>
                    <a:bodyPr/>
                    <a:lstStyle/>
                    <a:p>
                      <a:endParaRPr lang="ru-RU" dirty="0"/>
                    </a:p>
                  </a:txBody>
                  <a:tcPr/>
                </a:tc>
                <a:tc>
                  <a:txBody>
                    <a:bodyPr/>
                    <a:lstStyle/>
                    <a:p>
                      <a:endParaRPr lang="ru-RU"/>
                    </a:p>
                  </a:txBody>
                  <a:tcPr/>
                </a:tc>
                <a:tc>
                  <a:txBody>
                    <a:bodyPr/>
                    <a:lstStyle/>
                    <a:p>
                      <a:endParaRPr lang="ru-RU"/>
                    </a:p>
                  </a:txBody>
                  <a:tcPr/>
                </a:tc>
                <a:tc>
                  <a:txBody>
                    <a:bodyPr/>
                    <a:lstStyle/>
                    <a:p>
                      <a:endParaRPr lang="ru-RU"/>
                    </a:p>
                  </a:txBody>
                  <a:tcPr/>
                </a:tc>
                <a:tc>
                  <a:txBody>
                    <a:bodyPr/>
                    <a:lstStyle/>
                    <a:p>
                      <a:endParaRPr lang="ru-RU" dirty="0"/>
                    </a:p>
                  </a:txBody>
                  <a:tcPr/>
                </a:tc>
                <a:tc>
                  <a:txBody>
                    <a:bodyPr/>
                    <a:lstStyle/>
                    <a:p>
                      <a:endParaRPr lang="ru-RU"/>
                    </a:p>
                  </a:txBody>
                  <a:tcPr/>
                </a:tc>
                <a:tc>
                  <a:txBody>
                    <a:bodyPr/>
                    <a:lstStyle/>
                    <a:p>
                      <a:endParaRPr lang="ru-RU"/>
                    </a:p>
                  </a:txBody>
                  <a:tcPr/>
                </a:tc>
                <a:extLst>
                  <a:ext uri="{0D108BD9-81ED-4DB2-BD59-A6C34878D82A}">
                    <a16:rowId xmlns:a16="http://schemas.microsoft.com/office/drawing/2014/main" val="10000"/>
                  </a:ext>
                </a:extLst>
              </a:tr>
              <a:tr h="370840">
                <a:tc>
                  <a:txBody>
                    <a:bodyPr/>
                    <a:lstStyle/>
                    <a:p>
                      <a:r>
                        <a:rPr lang="en-US" sz="1800" b="0" i="0" kern="1200" dirty="0" smtClean="0">
                          <a:solidFill>
                            <a:schemeClr val="dk1"/>
                          </a:solidFill>
                          <a:effectLst/>
                          <a:latin typeface="+mn-lt"/>
                          <a:ea typeface="+mn-ea"/>
                          <a:cs typeface="+mn-cs"/>
                        </a:rPr>
                        <a:t>double</a:t>
                      </a:r>
                      <a:endParaRPr lang="ru-RU" dirty="0"/>
                    </a:p>
                  </a:txBody>
                  <a:tcPr/>
                </a:tc>
                <a:tc>
                  <a:txBody>
                    <a:bodyPr/>
                    <a:lstStyle/>
                    <a:p>
                      <a:r>
                        <a:rPr lang="en-US" dirty="0" err="1" smtClean="0">
                          <a:effectLst/>
                        </a:rPr>
                        <a:t>java.lang.Double</a:t>
                      </a:r>
                      <a:endParaRPr lang="en-US" dirty="0">
                        <a:effectLst/>
                      </a:endParaRPr>
                    </a:p>
                  </a:txBody>
                  <a:tcPr/>
                </a:tc>
                <a:tc>
                  <a:txBody>
                    <a:bodyPr/>
                    <a:lstStyle/>
                    <a:p>
                      <a:r>
                        <a:rPr lang="en-US" sz="1800" b="0" i="0" kern="1200" dirty="0" smtClean="0">
                          <a:solidFill>
                            <a:schemeClr val="dk1"/>
                          </a:solidFill>
                          <a:effectLst/>
                          <a:latin typeface="+mn-lt"/>
                          <a:ea typeface="+mn-ea"/>
                          <a:cs typeface="+mn-cs"/>
                        </a:rPr>
                        <a:t>Double</a:t>
                      </a:r>
                      <a:endParaRPr lang="ru-RU"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numberWithDouble</a:t>
                      </a:r>
                      <a:r>
                        <a:rPr lang="en-US" sz="1800" b="0" i="0" kern="1200" dirty="0" smtClean="0">
                          <a:solidFill>
                            <a:schemeClr val="dk1"/>
                          </a:solidFill>
                          <a:effectLst/>
                          <a:latin typeface="+mn-lt"/>
                          <a:ea typeface="+mn-ea"/>
                          <a:cs typeface="+mn-cs"/>
                        </a:rPr>
                        <a:t>:</a:t>
                      </a:r>
                      <a:endParaRPr lang="ru-RU" dirty="0" smtClean="0"/>
                    </a:p>
                  </a:txBody>
                  <a:tcPr/>
                </a:tc>
                <a:tc>
                  <a:txBody>
                    <a:bodyPr/>
                    <a:lstStyle/>
                    <a:p>
                      <a:r>
                        <a:rPr lang="en-US" sz="1800" b="0" i="0" kern="1200" dirty="0" err="1" smtClean="0">
                          <a:solidFill>
                            <a:schemeClr val="dk1"/>
                          </a:solidFill>
                          <a:effectLst/>
                          <a:latin typeface="+mn-lt"/>
                          <a:ea typeface="+mn-ea"/>
                          <a:cs typeface="+mn-cs"/>
                        </a:rPr>
                        <a:t>NSNumber</a:t>
                      </a:r>
                      <a:r>
                        <a:rPr lang="en-US" sz="1800" b="0" i="0" kern="1200" dirty="0" smtClean="0">
                          <a:solidFill>
                            <a:schemeClr val="dk1"/>
                          </a:solidFill>
                          <a:effectLst/>
                          <a:latin typeface="+mn-lt"/>
                          <a:ea typeface="+mn-ea"/>
                          <a:cs typeface="+mn-cs"/>
                        </a:rPr>
                        <a:t>(value: Double)</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(double)</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(double)</a:t>
                      </a:r>
                      <a:endParaRPr lang="ru-RU" dirty="0"/>
                    </a:p>
                  </a:txBody>
                  <a:tcPr/>
                </a:tc>
                <a:extLst>
                  <a:ext uri="{0D108BD9-81ED-4DB2-BD59-A6C34878D82A}">
                    <a16:rowId xmlns:a16="http://schemas.microsoft.com/office/drawing/2014/main" val="10001"/>
                  </a:ext>
                </a:extLst>
              </a:tr>
              <a:tr h="370840">
                <a:tc>
                  <a:txBody>
                    <a:bodyPr/>
                    <a:lstStyle/>
                    <a:p>
                      <a:r>
                        <a:rPr lang="en-US" sz="1800" b="0" i="0" kern="1200" dirty="0" smtClean="0">
                          <a:solidFill>
                            <a:schemeClr val="dk1"/>
                          </a:solidFill>
                          <a:effectLst/>
                          <a:latin typeface="+mn-lt"/>
                          <a:ea typeface="+mn-ea"/>
                          <a:cs typeface="+mn-cs"/>
                        </a:rPr>
                        <a:t>String</a:t>
                      </a:r>
                      <a:endParaRPr lang="ru-RU" dirty="0"/>
                    </a:p>
                  </a:txBody>
                  <a:tcPr/>
                </a:tc>
                <a:tc>
                  <a:txBody>
                    <a:bodyPr/>
                    <a:lstStyle/>
                    <a:p>
                      <a:r>
                        <a:rPr lang="en-US" sz="1800" b="0" i="0" kern="1200" dirty="0" err="1" smtClean="0">
                          <a:solidFill>
                            <a:schemeClr val="dk1"/>
                          </a:solidFill>
                          <a:effectLst/>
                          <a:latin typeface="+mn-lt"/>
                          <a:ea typeface="+mn-ea"/>
                          <a:cs typeface="+mn-cs"/>
                        </a:rPr>
                        <a:t>java.lang.String</a:t>
                      </a:r>
                      <a:endParaRPr lang="ru-RU" dirty="0"/>
                    </a:p>
                  </a:txBody>
                  <a:tcPr/>
                </a:tc>
                <a:tc>
                  <a:txBody>
                    <a:bodyPr/>
                    <a:lstStyle/>
                    <a:p>
                      <a:r>
                        <a:rPr lang="en-US" dirty="0" smtClean="0">
                          <a:effectLst/>
                        </a:rPr>
                        <a:t>String</a:t>
                      </a:r>
                      <a:endParaRPr lang="en-US" dirty="0">
                        <a:effectLst/>
                      </a:endParaRPr>
                    </a:p>
                  </a:txBody>
                  <a:tcPr/>
                </a:tc>
                <a:tc>
                  <a:txBody>
                    <a:bodyPr/>
                    <a:lstStyle/>
                    <a:p>
                      <a:r>
                        <a:rPr lang="en-US" sz="1800" b="0" i="0" kern="1200" dirty="0" err="1" smtClean="0">
                          <a:solidFill>
                            <a:schemeClr val="dk1"/>
                          </a:solidFill>
                          <a:effectLst/>
                          <a:latin typeface="+mn-lt"/>
                          <a:ea typeface="+mn-ea"/>
                          <a:cs typeface="+mn-cs"/>
                        </a:rPr>
                        <a:t>NSString</a:t>
                      </a:r>
                      <a:endParaRPr lang="ru-RU" dirty="0"/>
                    </a:p>
                  </a:txBody>
                  <a:tcPr/>
                </a:tc>
                <a:tc>
                  <a:txBody>
                    <a:bodyPr/>
                    <a:lstStyle/>
                    <a:p>
                      <a:r>
                        <a:rPr lang="en-US" sz="1800" b="0" i="0" kern="1200" dirty="0" smtClean="0">
                          <a:solidFill>
                            <a:schemeClr val="dk1"/>
                          </a:solidFill>
                          <a:effectLst/>
                          <a:latin typeface="+mn-lt"/>
                          <a:ea typeface="+mn-ea"/>
                          <a:cs typeface="+mn-cs"/>
                        </a:rPr>
                        <a:t>String</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::string)</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gchar</a:t>
                      </a:r>
                      <a:r>
                        <a:rPr lang="en-US" sz="1800" b="0" i="0" kern="1200" dirty="0" smtClean="0">
                          <a:solidFill>
                            <a:schemeClr val="dk1"/>
                          </a:solidFill>
                          <a:effectLst/>
                          <a:latin typeface="+mn-lt"/>
                          <a:ea typeface="+mn-ea"/>
                          <a:cs typeface="+mn-cs"/>
                        </a:rPr>
                        <a:t>*)</a:t>
                      </a:r>
                      <a:endParaRPr lang="ru-RU" dirty="0"/>
                    </a:p>
                  </a:txBody>
                  <a:tcPr/>
                </a:tc>
                <a:extLst>
                  <a:ext uri="{0D108BD9-81ED-4DB2-BD59-A6C34878D82A}">
                    <a16:rowId xmlns:a16="http://schemas.microsoft.com/office/drawing/2014/main" val="10002"/>
                  </a:ext>
                </a:extLst>
              </a:tr>
              <a:tr h="370840">
                <a:tc>
                  <a:txBody>
                    <a:bodyPr/>
                    <a:lstStyle/>
                    <a:p>
                      <a:r>
                        <a:rPr lang="en-US" sz="1800" b="0" i="0" kern="1200" dirty="0" smtClean="0">
                          <a:solidFill>
                            <a:schemeClr val="dk1"/>
                          </a:solidFill>
                          <a:effectLst/>
                          <a:latin typeface="+mn-lt"/>
                          <a:ea typeface="+mn-ea"/>
                          <a:cs typeface="+mn-cs"/>
                        </a:rPr>
                        <a:t>Uint8List</a:t>
                      </a:r>
                      <a:endParaRPr lang="ru-RU" dirty="0"/>
                    </a:p>
                  </a:txBody>
                  <a:tcPr/>
                </a:tc>
                <a:tc>
                  <a:txBody>
                    <a:bodyPr/>
                    <a:lstStyle/>
                    <a:p>
                      <a:r>
                        <a:rPr lang="en-US" sz="1800" b="0" i="0" kern="1200" dirty="0" smtClean="0">
                          <a:solidFill>
                            <a:schemeClr val="dk1"/>
                          </a:solidFill>
                          <a:effectLst/>
                          <a:latin typeface="+mn-lt"/>
                          <a:ea typeface="+mn-ea"/>
                          <a:cs typeface="+mn-cs"/>
                        </a:rPr>
                        <a:t>byte[]</a:t>
                      </a:r>
                      <a:endParaRPr lang="ru-RU" dirty="0"/>
                    </a:p>
                  </a:txBody>
                  <a:tcPr/>
                </a:tc>
                <a:tc>
                  <a:txBody>
                    <a:bodyPr/>
                    <a:lstStyle/>
                    <a:p>
                      <a:r>
                        <a:rPr lang="en-US" sz="1800" b="0" i="0" kern="1200" dirty="0" err="1" smtClean="0">
                          <a:solidFill>
                            <a:schemeClr val="dk1"/>
                          </a:solidFill>
                          <a:effectLst/>
                          <a:latin typeface="+mn-lt"/>
                          <a:ea typeface="+mn-ea"/>
                          <a:cs typeface="+mn-cs"/>
                        </a:rPr>
                        <a:t>ByteArray</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typedDataWithBytes</a:t>
                      </a:r>
                      <a:r>
                        <a:rPr lang="en-US" sz="1800" b="0" i="0" kern="1200" dirty="0" smtClean="0">
                          <a:solidFill>
                            <a:schemeClr val="dk1"/>
                          </a:solidFill>
                          <a:effectLst/>
                          <a:latin typeface="+mn-lt"/>
                          <a:ea typeface="+mn-ea"/>
                          <a:cs typeface="+mn-cs"/>
                        </a:rPr>
                        <a:t>:</a:t>
                      </a:r>
                      <a:endParaRPr lang="ru-RU" dirty="0"/>
                    </a:p>
                  </a:txBody>
                  <a:tcPr/>
                </a:tc>
                <a:tc>
                  <a:txBody>
                    <a:bodyPr/>
                    <a:lstStyle/>
                    <a:p>
                      <a:r>
                        <a:rPr lang="en-US" dirty="0" err="1" smtClean="0">
                          <a:effectLst/>
                        </a:rPr>
                        <a:t>FlutterStandardTypedData</a:t>
                      </a:r>
                      <a:r>
                        <a:rPr lang="en-US" dirty="0" smtClean="0">
                          <a:effectLst/>
                        </a:rPr>
                        <a:t>(bytes</a:t>
                      </a:r>
                      <a:r>
                        <a:rPr lang="en-US" dirty="0">
                          <a:effectLst/>
                        </a:rPr>
                        <a:t>: Data)</a:t>
                      </a:r>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::vector</a:t>
                      </a:r>
                      <a:r>
                        <a:rPr lang="en-US" dirty="0" smtClean="0"/>
                        <a:t>)</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(uint8_t*)</a:t>
                      </a:r>
                      <a:endParaRPr lang="ru-RU" dirty="0"/>
                    </a:p>
                  </a:txBody>
                  <a:tcPr/>
                </a:tc>
                <a:extLst>
                  <a:ext uri="{0D108BD9-81ED-4DB2-BD59-A6C34878D82A}">
                    <a16:rowId xmlns:a16="http://schemas.microsoft.com/office/drawing/2014/main" val="10003"/>
                  </a:ext>
                </a:extLst>
              </a:tr>
              <a:tr h="370840">
                <a:tc>
                  <a:txBody>
                    <a:bodyPr/>
                    <a:lstStyle/>
                    <a:p>
                      <a:r>
                        <a:rPr lang="en-US" sz="1800" b="0" i="0" kern="1200" dirty="0" smtClean="0">
                          <a:solidFill>
                            <a:schemeClr val="dk1"/>
                          </a:solidFill>
                          <a:effectLst/>
                          <a:latin typeface="+mn-lt"/>
                          <a:ea typeface="+mn-ea"/>
                          <a:cs typeface="+mn-cs"/>
                        </a:rPr>
                        <a:t>Int32List</a:t>
                      </a:r>
                      <a:endParaRPr lang="ru-RU" dirty="0"/>
                    </a:p>
                  </a:txBody>
                  <a:tcPr/>
                </a:tc>
                <a:tc>
                  <a:txBody>
                    <a:bodyPr/>
                    <a:lstStyle/>
                    <a:p>
                      <a:r>
                        <a:rPr lang="en-US" sz="1800" b="0" i="0" kern="1200" dirty="0" err="1" smtClean="0">
                          <a:solidFill>
                            <a:schemeClr val="dk1"/>
                          </a:solidFill>
                          <a:effectLst/>
                          <a:latin typeface="+mn-lt"/>
                          <a:ea typeface="+mn-ea"/>
                          <a:cs typeface="+mn-cs"/>
                        </a:rPr>
                        <a:t>int</a:t>
                      </a:r>
                      <a:r>
                        <a:rPr lang="en-US" sz="1800" b="0" i="0" kern="1200" dirty="0" smtClean="0">
                          <a:solidFill>
                            <a:schemeClr val="dk1"/>
                          </a:solidFill>
                          <a:effectLst/>
                          <a:latin typeface="+mn-lt"/>
                          <a:ea typeface="+mn-ea"/>
                          <a:cs typeface="+mn-cs"/>
                        </a:rPr>
                        <a:t>[]</a:t>
                      </a:r>
                      <a:endParaRPr lang="ru-RU" dirty="0"/>
                    </a:p>
                  </a:txBody>
                  <a:tcPr/>
                </a:tc>
                <a:tc>
                  <a:txBody>
                    <a:bodyPr/>
                    <a:lstStyle/>
                    <a:p>
                      <a:r>
                        <a:rPr lang="en-US" sz="1800" b="0" i="0" kern="1200" dirty="0" err="1" smtClean="0">
                          <a:solidFill>
                            <a:schemeClr val="dk1"/>
                          </a:solidFill>
                          <a:effectLst/>
                          <a:latin typeface="+mn-lt"/>
                          <a:ea typeface="+mn-ea"/>
                          <a:cs typeface="+mn-cs"/>
                        </a:rPr>
                        <a:t>IntArray</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 typedDataWithInt32:</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(int32: Data)</a:t>
                      </a:r>
                      <a:endParaRPr lang="ru-RU" dirty="0"/>
                    </a:p>
                  </a:txBody>
                  <a:tcPr/>
                </a:tc>
                <a:tc>
                  <a:txBody>
                    <a:bodyPr/>
                    <a:lstStyle/>
                    <a:p>
                      <a:r>
                        <a:rPr lang="en-US" dirty="0" err="1" smtClean="0">
                          <a:effectLst/>
                        </a:rPr>
                        <a:t>EncodableValue</a:t>
                      </a:r>
                      <a:r>
                        <a:rPr lang="en-US" dirty="0" smtClean="0">
                          <a:effectLst/>
                        </a:rPr>
                        <a:t>(</a:t>
                      </a:r>
                      <a:r>
                        <a:rPr lang="en-US" dirty="0" err="1" smtClean="0">
                          <a:effectLst/>
                        </a:rPr>
                        <a:t>std</a:t>
                      </a:r>
                      <a:r>
                        <a:rPr lang="en-US" dirty="0">
                          <a:effectLst/>
                        </a:rPr>
                        <a:t>::vector)</a:t>
                      </a:r>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(int32_t*)</a:t>
                      </a:r>
                      <a:endParaRPr lang="ru-RU"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686847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graphicFrame>
        <p:nvGraphicFramePr>
          <p:cNvPr id="5" name="Объект 4"/>
          <p:cNvGraphicFramePr>
            <a:graphicFrameLocks noGrp="1"/>
          </p:cNvGraphicFramePr>
          <p:nvPr>
            <p:ph idx="1"/>
            <p:extLst>
              <p:ext uri="{D42A27DB-BD31-4B8C-83A1-F6EECF244321}">
                <p14:modId xmlns:p14="http://schemas.microsoft.com/office/powerpoint/2010/main" val="4227529621"/>
              </p:ext>
            </p:extLst>
          </p:nvPr>
        </p:nvGraphicFramePr>
        <p:xfrm>
          <a:off x="1097280" y="657543"/>
          <a:ext cx="10058398" cy="4759960"/>
        </p:xfrm>
        <a:graphic>
          <a:graphicData uri="http://schemas.openxmlformats.org/drawingml/2006/table">
            <a:tbl>
              <a:tblPr firstRow="1" bandRow="1">
                <a:tableStyleId>{5C22544A-7EE6-4342-B048-85BDC9FD1C3A}</a:tableStyleId>
              </a:tblPr>
              <a:tblGrid>
                <a:gridCol w="1436914">
                  <a:extLst>
                    <a:ext uri="{9D8B030D-6E8A-4147-A177-3AD203B41FA5}">
                      <a16:colId xmlns:a16="http://schemas.microsoft.com/office/drawing/2014/main" val="20000"/>
                    </a:ext>
                  </a:extLst>
                </a:gridCol>
                <a:gridCol w="1436914">
                  <a:extLst>
                    <a:ext uri="{9D8B030D-6E8A-4147-A177-3AD203B41FA5}">
                      <a16:colId xmlns:a16="http://schemas.microsoft.com/office/drawing/2014/main" val="20001"/>
                    </a:ext>
                  </a:extLst>
                </a:gridCol>
                <a:gridCol w="1436914">
                  <a:extLst>
                    <a:ext uri="{9D8B030D-6E8A-4147-A177-3AD203B41FA5}">
                      <a16:colId xmlns:a16="http://schemas.microsoft.com/office/drawing/2014/main" val="20002"/>
                    </a:ext>
                  </a:extLst>
                </a:gridCol>
                <a:gridCol w="1436914">
                  <a:extLst>
                    <a:ext uri="{9D8B030D-6E8A-4147-A177-3AD203B41FA5}">
                      <a16:colId xmlns:a16="http://schemas.microsoft.com/office/drawing/2014/main" val="20003"/>
                    </a:ext>
                  </a:extLst>
                </a:gridCol>
                <a:gridCol w="1436914">
                  <a:extLst>
                    <a:ext uri="{9D8B030D-6E8A-4147-A177-3AD203B41FA5}">
                      <a16:colId xmlns:a16="http://schemas.microsoft.com/office/drawing/2014/main" val="20004"/>
                    </a:ext>
                  </a:extLst>
                </a:gridCol>
                <a:gridCol w="1436914">
                  <a:extLst>
                    <a:ext uri="{9D8B030D-6E8A-4147-A177-3AD203B41FA5}">
                      <a16:colId xmlns:a16="http://schemas.microsoft.com/office/drawing/2014/main" val="20005"/>
                    </a:ext>
                  </a:extLst>
                </a:gridCol>
                <a:gridCol w="1436914">
                  <a:extLst>
                    <a:ext uri="{9D8B030D-6E8A-4147-A177-3AD203B41FA5}">
                      <a16:colId xmlns:a16="http://schemas.microsoft.com/office/drawing/2014/main" val="20006"/>
                    </a:ext>
                  </a:extLst>
                </a:gridCol>
              </a:tblGrid>
              <a:tr h="370840">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0"/>
                  </a:ext>
                </a:extLst>
              </a:tr>
              <a:tr h="370840">
                <a:tc>
                  <a:txBody>
                    <a:bodyPr/>
                    <a:lstStyle/>
                    <a:p>
                      <a:r>
                        <a:rPr lang="en-US" sz="1800" b="0" i="0" kern="1200" dirty="0" smtClean="0">
                          <a:solidFill>
                            <a:schemeClr val="dk1"/>
                          </a:solidFill>
                          <a:effectLst/>
                          <a:latin typeface="+mn-lt"/>
                          <a:ea typeface="+mn-ea"/>
                          <a:cs typeface="+mn-cs"/>
                        </a:rPr>
                        <a:t>Int64List</a:t>
                      </a:r>
                      <a:endParaRPr lang="ru-RU" dirty="0"/>
                    </a:p>
                  </a:txBody>
                  <a:tcPr/>
                </a:tc>
                <a:tc>
                  <a:txBody>
                    <a:bodyPr/>
                    <a:lstStyle/>
                    <a:p>
                      <a:r>
                        <a:rPr lang="en-US" sz="1800" b="0" i="0" kern="1200" dirty="0" smtClean="0">
                          <a:solidFill>
                            <a:schemeClr val="dk1"/>
                          </a:solidFill>
                          <a:effectLst/>
                          <a:latin typeface="+mn-lt"/>
                          <a:ea typeface="+mn-ea"/>
                          <a:cs typeface="+mn-cs"/>
                        </a:rPr>
                        <a:t>long[]</a:t>
                      </a:r>
                      <a:endParaRPr lang="ru-RU" dirty="0"/>
                    </a:p>
                  </a:txBody>
                  <a:tcPr/>
                </a:tc>
                <a:tc>
                  <a:txBody>
                    <a:bodyPr/>
                    <a:lstStyle/>
                    <a:p>
                      <a:r>
                        <a:rPr lang="en-US" sz="1800" b="0" i="0" kern="1200" dirty="0" err="1" smtClean="0">
                          <a:solidFill>
                            <a:schemeClr val="dk1"/>
                          </a:solidFill>
                          <a:effectLst/>
                          <a:latin typeface="+mn-lt"/>
                          <a:ea typeface="+mn-ea"/>
                          <a:cs typeface="+mn-cs"/>
                        </a:rPr>
                        <a:t>LongArray</a:t>
                      </a:r>
                      <a:endParaRPr lang="ru-RU" dirty="0"/>
                    </a:p>
                  </a:txBody>
                  <a:tcPr/>
                </a:tc>
                <a:tc>
                  <a:txBody>
                    <a:bodyPr/>
                    <a:lstStyle/>
                    <a:p>
                      <a:r>
                        <a:rPr lang="en-US" dirty="0" err="1" smtClean="0">
                          <a:effectLst/>
                        </a:rPr>
                        <a:t>FlutterStandardTypedData</a:t>
                      </a:r>
                      <a:r>
                        <a:rPr lang="en-US" dirty="0" smtClean="0">
                          <a:effectLst/>
                        </a:rPr>
                        <a:t> </a:t>
                      </a:r>
                      <a:r>
                        <a:rPr lang="en-US" dirty="0">
                          <a:effectLst/>
                        </a:rPr>
                        <a:t>typedDataWithInt64:</a:t>
                      </a:r>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(int64: Data)</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::vector</a:t>
                      </a:r>
                      <a:r>
                        <a:rPr lang="en-US" dirty="0" smtClean="0"/>
                        <a:t>)</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(int64_t*)</a:t>
                      </a:r>
                      <a:endParaRPr lang="ru-RU" dirty="0"/>
                    </a:p>
                  </a:txBody>
                  <a:tcPr/>
                </a:tc>
                <a:extLst>
                  <a:ext uri="{0D108BD9-81ED-4DB2-BD59-A6C34878D82A}">
                    <a16:rowId xmlns:a16="http://schemas.microsoft.com/office/drawing/2014/main" val="10001"/>
                  </a:ext>
                </a:extLst>
              </a:tr>
              <a:tr h="370840">
                <a:tc>
                  <a:txBody>
                    <a:bodyPr/>
                    <a:lstStyle/>
                    <a:p>
                      <a:r>
                        <a:rPr lang="en-US" sz="1800" b="0" i="0" kern="1200" dirty="0" smtClean="0">
                          <a:solidFill>
                            <a:schemeClr val="dk1"/>
                          </a:solidFill>
                          <a:effectLst/>
                          <a:latin typeface="+mn-lt"/>
                          <a:ea typeface="+mn-ea"/>
                          <a:cs typeface="+mn-cs"/>
                        </a:rPr>
                        <a:t>Float32List</a:t>
                      </a:r>
                      <a:endParaRPr lang="ru-RU" dirty="0"/>
                    </a:p>
                  </a:txBody>
                  <a:tcPr/>
                </a:tc>
                <a:tc>
                  <a:txBody>
                    <a:bodyPr/>
                    <a:lstStyle/>
                    <a:p>
                      <a:r>
                        <a:rPr lang="en-US" sz="1800" b="0" i="0" kern="1200" dirty="0" smtClean="0">
                          <a:solidFill>
                            <a:schemeClr val="dk1"/>
                          </a:solidFill>
                          <a:effectLst/>
                          <a:latin typeface="+mn-lt"/>
                          <a:ea typeface="+mn-ea"/>
                          <a:cs typeface="+mn-cs"/>
                        </a:rPr>
                        <a:t>float[]</a:t>
                      </a:r>
                      <a:endParaRPr lang="ru-RU" dirty="0"/>
                    </a:p>
                  </a:txBody>
                  <a:tcPr/>
                </a:tc>
                <a:tc>
                  <a:txBody>
                    <a:bodyPr/>
                    <a:lstStyle/>
                    <a:p>
                      <a:r>
                        <a:rPr lang="en-US" sz="1800" b="0" i="0" kern="1200" dirty="0" err="1" smtClean="0">
                          <a:solidFill>
                            <a:schemeClr val="dk1"/>
                          </a:solidFill>
                          <a:effectLst/>
                          <a:latin typeface="+mn-lt"/>
                          <a:ea typeface="+mn-ea"/>
                          <a:cs typeface="+mn-cs"/>
                        </a:rPr>
                        <a:t>FloatArray</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 typedDataWithFloat32:</a:t>
                      </a:r>
                      <a:endParaRPr lang="ru-RU" dirty="0"/>
                    </a:p>
                  </a:txBody>
                  <a:tcPr/>
                </a:tc>
                <a:tc>
                  <a:txBody>
                    <a:bodyPr/>
                    <a:lstStyle/>
                    <a:p>
                      <a:r>
                        <a:rPr lang="en-US" dirty="0" err="1" smtClean="0">
                          <a:effectLst/>
                        </a:rPr>
                        <a:t>FlutterStandardTypedData</a:t>
                      </a:r>
                      <a:r>
                        <a:rPr lang="en-US" dirty="0" smtClean="0">
                          <a:effectLst/>
                        </a:rPr>
                        <a:t>(float32</a:t>
                      </a:r>
                      <a:r>
                        <a:rPr lang="en-US" dirty="0">
                          <a:effectLst/>
                        </a:rPr>
                        <a:t>: Data)</a:t>
                      </a:r>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::vector</a:t>
                      </a:r>
                      <a:r>
                        <a:rPr lang="en-US" dirty="0" smtClean="0"/>
                        <a:t>)</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(float*)</a:t>
                      </a:r>
                      <a:endParaRPr lang="ru-RU" dirty="0"/>
                    </a:p>
                  </a:txBody>
                  <a:tcPr/>
                </a:tc>
                <a:extLst>
                  <a:ext uri="{0D108BD9-81ED-4DB2-BD59-A6C34878D82A}">
                    <a16:rowId xmlns:a16="http://schemas.microsoft.com/office/drawing/2014/main" val="10002"/>
                  </a:ext>
                </a:extLst>
              </a:tr>
              <a:tr h="370840">
                <a:tc>
                  <a:txBody>
                    <a:bodyPr/>
                    <a:lstStyle/>
                    <a:p>
                      <a:r>
                        <a:rPr lang="en-US" sz="1800" b="0" i="0" kern="1200" dirty="0" smtClean="0">
                          <a:solidFill>
                            <a:schemeClr val="dk1"/>
                          </a:solidFill>
                          <a:effectLst/>
                          <a:latin typeface="+mn-lt"/>
                          <a:ea typeface="+mn-ea"/>
                          <a:cs typeface="+mn-cs"/>
                        </a:rPr>
                        <a:t>Float64List</a:t>
                      </a:r>
                      <a:endParaRPr lang="ru-RU" dirty="0"/>
                    </a:p>
                  </a:txBody>
                  <a:tcPr/>
                </a:tc>
                <a:tc>
                  <a:txBody>
                    <a:bodyPr/>
                    <a:lstStyle/>
                    <a:p>
                      <a:r>
                        <a:rPr lang="en-US" sz="1800" b="0" i="0" kern="1200" dirty="0" smtClean="0">
                          <a:solidFill>
                            <a:schemeClr val="dk1"/>
                          </a:solidFill>
                          <a:effectLst/>
                          <a:latin typeface="+mn-lt"/>
                          <a:ea typeface="+mn-ea"/>
                          <a:cs typeface="+mn-cs"/>
                        </a:rPr>
                        <a:t>double[]</a:t>
                      </a:r>
                      <a:endParaRPr lang="ru-RU" dirty="0"/>
                    </a:p>
                  </a:txBody>
                  <a:tcPr/>
                </a:tc>
                <a:tc>
                  <a:txBody>
                    <a:bodyPr/>
                    <a:lstStyle/>
                    <a:p>
                      <a:r>
                        <a:rPr lang="en-US" sz="1800" b="0" i="0" kern="1200" dirty="0" err="1" smtClean="0">
                          <a:solidFill>
                            <a:schemeClr val="dk1"/>
                          </a:solidFill>
                          <a:effectLst/>
                          <a:latin typeface="+mn-lt"/>
                          <a:ea typeface="+mn-ea"/>
                          <a:cs typeface="+mn-cs"/>
                        </a:rPr>
                        <a:t>DoubleArray</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 typedDataWithFloat64:</a:t>
                      </a:r>
                      <a:endParaRPr lang="ru-RU" dirty="0"/>
                    </a:p>
                  </a:txBody>
                  <a:tcPr/>
                </a:tc>
                <a:tc>
                  <a:txBody>
                    <a:bodyPr/>
                    <a:lstStyle/>
                    <a:p>
                      <a:r>
                        <a:rPr lang="en-US" sz="1800" b="0" i="0" kern="1200" dirty="0" err="1" smtClean="0">
                          <a:solidFill>
                            <a:schemeClr val="dk1"/>
                          </a:solidFill>
                          <a:effectLst/>
                          <a:latin typeface="+mn-lt"/>
                          <a:ea typeface="+mn-ea"/>
                          <a:cs typeface="+mn-cs"/>
                        </a:rPr>
                        <a:t>FlutterStandardTypedData</a:t>
                      </a:r>
                      <a:r>
                        <a:rPr lang="en-US" sz="1800" b="0" i="0" kern="1200" dirty="0" smtClean="0">
                          <a:solidFill>
                            <a:schemeClr val="dk1"/>
                          </a:solidFill>
                          <a:effectLst/>
                          <a:latin typeface="+mn-lt"/>
                          <a:ea typeface="+mn-ea"/>
                          <a:cs typeface="+mn-cs"/>
                        </a:rPr>
                        <a:t>(float64: Data)</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::vector</a:t>
                      </a:r>
                      <a:r>
                        <a:rPr lang="en-US" dirty="0" smtClean="0"/>
                        <a:t>)</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(double*)</a:t>
                      </a:r>
                      <a:endParaRPr lang="ru-RU"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947999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graphicFrame>
        <p:nvGraphicFramePr>
          <p:cNvPr id="4" name="Объект 3"/>
          <p:cNvGraphicFramePr>
            <a:graphicFrameLocks noGrp="1"/>
          </p:cNvGraphicFramePr>
          <p:nvPr>
            <p:ph idx="1"/>
            <p:extLst>
              <p:ext uri="{D42A27DB-BD31-4B8C-83A1-F6EECF244321}">
                <p14:modId xmlns:p14="http://schemas.microsoft.com/office/powerpoint/2010/main" val="294681297"/>
              </p:ext>
            </p:extLst>
          </p:nvPr>
        </p:nvGraphicFramePr>
        <p:xfrm>
          <a:off x="1097280" y="1737360"/>
          <a:ext cx="10058398" cy="3022600"/>
        </p:xfrm>
        <a:graphic>
          <a:graphicData uri="http://schemas.openxmlformats.org/drawingml/2006/table">
            <a:tbl>
              <a:tblPr firstRow="1" bandRow="1">
                <a:tableStyleId>{5C22544A-7EE6-4342-B048-85BDC9FD1C3A}</a:tableStyleId>
              </a:tblPr>
              <a:tblGrid>
                <a:gridCol w="1436914">
                  <a:extLst>
                    <a:ext uri="{9D8B030D-6E8A-4147-A177-3AD203B41FA5}">
                      <a16:colId xmlns:a16="http://schemas.microsoft.com/office/drawing/2014/main" val="20000"/>
                    </a:ext>
                  </a:extLst>
                </a:gridCol>
                <a:gridCol w="1436914">
                  <a:extLst>
                    <a:ext uri="{9D8B030D-6E8A-4147-A177-3AD203B41FA5}">
                      <a16:colId xmlns:a16="http://schemas.microsoft.com/office/drawing/2014/main" val="20001"/>
                    </a:ext>
                  </a:extLst>
                </a:gridCol>
                <a:gridCol w="1436914">
                  <a:extLst>
                    <a:ext uri="{9D8B030D-6E8A-4147-A177-3AD203B41FA5}">
                      <a16:colId xmlns:a16="http://schemas.microsoft.com/office/drawing/2014/main" val="20002"/>
                    </a:ext>
                  </a:extLst>
                </a:gridCol>
                <a:gridCol w="1436914">
                  <a:extLst>
                    <a:ext uri="{9D8B030D-6E8A-4147-A177-3AD203B41FA5}">
                      <a16:colId xmlns:a16="http://schemas.microsoft.com/office/drawing/2014/main" val="20003"/>
                    </a:ext>
                  </a:extLst>
                </a:gridCol>
                <a:gridCol w="1436914">
                  <a:extLst>
                    <a:ext uri="{9D8B030D-6E8A-4147-A177-3AD203B41FA5}">
                      <a16:colId xmlns:a16="http://schemas.microsoft.com/office/drawing/2014/main" val="20004"/>
                    </a:ext>
                  </a:extLst>
                </a:gridCol>
                <a:gridCol w="1436914">
                  <a:extLst>
                    <a:ext uri="{9D8B030D-6E8A-4147-A177-3AD203B41FA5}">
                      <a16:colId xmlns:a16="http://schemas.microsoft.com/office/drawing/2014/main" val="20005"/>
                    </a:ext>
                  </a:extLst>
                </a:gridCol>
                <a:gridCol w="1436914">
                  <a:extLst>
                    <a:ext uri="{9D8B030D-6E8A-4147-A177-3AD203B41FA5}">
                      <a16:colId xmlns:a16="http://schemas.microsoft.com/office/drawing/2014/main" val="20006"/>
                    </a:ext>
                  </a:extLst>
                </a:gridCol>
              </a:tblGrid>
              <a:tr h="370840">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tc>
                  <a:txBody>
                    <a:bodyPr/>
                    <a:lstStyle/>
                    <a:p>
                      <a:endParaRPr lang="ru-RU" dirty="0"/>
                    </a:p>
                  </a:txBody>
                  <a:tcPr/>
                </a:tc>
                <a:extLst>
                  <a:ext uri="{0D108BD9-81ED-4DB2-BD59-A6C34878D82A}">
                    <a16:rowId xmlns:a16="http://schemas.microsoft.com/office/drawing/2014/main" val="10000"/>
                  </a:ext>
                </a:extLst>
              </a:tr>
              <a:tr h="370840">
                <a:tc>
                  <a:txBody>
                    <a:bodyPr/>
                    <a:lstStyle/>
                    <a:p>
                      <a:r>
                        <a:rPr lang="en-US" sz="1800" b="0" i="0" kern="1200" dirty="0" smtClean="0">
                          <a:solidFill>
                            <a:schemeClr val="dk1"/>
                          </a:solidFill>
                          <a:effectLst/>
                          <a:latin typeface="+mn-lt"/>
                          <a:ea typeface="+mn-ea"/>
                          <a:cs typeface="+mn-cs"/>
                        </a:rPr>
                        <a:t>List</a:t>
                      </a:r>
                      <a:endParaRPr lang="ru-RU" dirty="0"/>
                    </a:p>
                  </a:txBody>
                  <a:tcPr/>
                </a:tc>
                <a:tc>
                  <a:txBody>
                    <a:bodyPr/>
                    <a:lstStyle/>
                    <a:p>
                      <a:r>
                        <a:rPr lang="en-US" sz="1800" b="0" i="0" kern="1200" dirty="0" err="1" smtClean="0">
                          <a:solidFill>
                            <a:schemeClr val="dk1"/>
                          </a:solidFill>
                          <a:effectLst/>
                          <a:latin typeface="+mn-lt"/>
                          <a:ea typeface="+mn-ea"/>
                          <a:cs typeface="+mn-cs"/>
                        </a:rPr>
                        <a:t>java.util.ArrayList</a:t>
                      </a:r>
                      <a:endParaRPr lang="ru-RU" dirty="0"/>
                    </a:p>
                  </a:txBody>
                  <a:tcPr/>
                </a:tc>
                <a:tc>
                  <a:txBody>
                    <a:bodyPr/>
                    <a:lstStyle/>
                    <a:p>
                      <a:r>
                        <a:rPr lang="en-US" sz="1800" b="0" i="0" kern="1200" dirty="0" smtClean="0">
                          <a:solidFill>
                            <a:schemeClr val="dk1"/>
                          </a:solidFill>
                          <a:effectLst/>
                          <a:latin typeface="+mn-lt"/>
                          <a:ea typeface="+mn-ea"/>
                          <a:cs typeface="+mn-cs"/>
                        </a:rPr>
                        <a:t>List</a:t>
                      </a:r>
                      <a:endParaRPr lang="ru-RU" dirty="0"/>
                    </a:p>
                  </a:txBody>
                  <a:tcPr/>
                </a:tc>
                <a:tc>
                  <a:txBody>
                    <a:bodyPr/>
                    <a:lstStyle/>
                    <a:p>
                      <a:r>
                        <a:rPr lang="en-US" sz="1800" b="0" i="0" kern="1200" dirty="0" err="1" smtClean="0">
                          <a:solidFill>
                            <a:schemeClr val="dk1"/>
                          </a:solidFill>
                          <a:effectLst/>
                          <a:latin typeface="+mn-lt"/>
                          <a:ea typeface="+mn-ea"/>
                          <a:cs typeface="+mn-cs"/>
                        </a:rPr>
                        <a:t>NSArray</a:t>
                      </a:r>
                      <a:endParaRPr lang="ru-RU" dirty="0"/>
                    </a:p>
                  </a:txBody>
                  <a:tcPr/>
                </a:tc>
                <a:tc>
                  <a:txBody>
                    <a:bodyPr/>
                    <a:lstStyle/>
                    <a:p>
                      <a:r>
                        <a:rPr lang="en-US" dirty="0" smtClean="0"/>
                        <a:t>Array</a:t>
                      </a:r>
                      <a:endParaRPr lang="ru-RU" dirty="0"/>
                    </a:p>
                  </a:txBody>
                  <a:tcPr/>
                </a:tc>
                <a:tc>
                  <a:txBody>
                    <a:bodyPr/>
                    <a:lstStyle/>
                    <a:p>
                      <a:r>
                        <a:rPr lang="en-US" sz="1800" b="0" i="0" kern="1200" dirty="0" err="1" smtClean="0">
                          <a:solidFill>
                            <a:schemeClr val="dk1"/>
                          </a:solidFill>
                          <a:effectLst/>
                          <a:latin typeface="+mn-lt"/>
                          <a:ea typeface="+mn-ea"/>
                          <a:cs typeface="+mn-cs"/>
                        </a:rPr>
                        <a:t>EncodableValue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std</a:t>
                      </a:r>
                      <a:r>
                        <a:rPr lang="en-US" sz="1800" b="0" i="0" kern="1200" dirty="0" smtClean="0">
                          <a:solidFill>
                            <a:schemeClr val="dk1"/>
                          </a:solidFill>
                          <a:effectLst/>
                          <a:latin typeface="+mn-lt"/>
                          <a:ea typeface="+mn-ea"/>
                          <a:cs typeface="+mn-cs"/>
                        </a:rPr>
                        <a:t>::vector</a:t>
                      </a:r>
                      <a:r>
                        <a:rPr lang="en-US" dirty="0" smtClean="0"/>
                        <a:t>)</a:t>
                      </a:r>
                      <a:endParaRPr lang="ru-RU" dirty="0"/>
                    </a:p>
                  </a:txBody>
                  <a:tcPr/>
                </a:tc>
                <a:tc>
                  <a:txBody>
                    <a:bodyPr/>
                    <a:lstStyle/>
                    <a:p>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a:t>
                      </a:r>
                      <a:r>
                        <a:rPr lang="en-US" sz="1800" b="0" i="0" kern="1200" dirty="0" err="1" smtClean="0">
                          <a:solidFill>
                            <a:schemeClr val="dk1"/>
                          </a:solidFill>
                          <a:effectLst/>
                          <a:latin typeface="+mn-lt"/>
                          <a:ea typeface="+mn-ea"/>
                          <a:cs typeface="+mn-cs"/>
                        </a:rPr>
                        <a:t>FlValue</a:t>
                      </a:r>
                      <a:r>
                        <a:rPr lang="en-US" sz="1800" b="0" i="0" kern="1200" dirty="0" smtClean="0">
                          <a:solidFill>
                            <a:schemeClr val="dk1"/>
                          </a:solidFill>
                          <a:effectLst/>
                          <a:latin typeface="+mn-lt"/>
                          <a:ea typeface="+mn-ea"/>
                          <a:cs typeface="+mn-cs"/>
                        </a:rPr>
                        <a:t>)</a:t>
                      </a:r>
                      <a:endParaRPr lang="ru-RU" dirty="0"/>
                    </a:p>
                  </a:txBody>
                  <a:tcPr/>
                </a:tc>
                <a:extLst>
                  <a:ext uri="{0D108BD9-81ED-4DB2-BD59-A6C34878D82A}">
                    <a16:rowId xmlns:a16="http://schemas.microsoft.com/office/drawing/2014/main" val="10001"/>
                  </a:ext>
                </a:extLst>
              </a:tr>
              <a:tr h="370840">
                <a:tc>
                  <a:txBody>
                    <a:bodyPr/>
                    <a:lstStyle/>
                    <a:p>
                      <a:r>
                        <a:rPr lang="en-US" sz="1800" b="0" i="0" kern="1200" dirty="0" smtClean="0">
                          <a:solidFill>
                            <a:schemeClr val="dk1"/>
                          </a:solidFill>
                          <a:effectLst/>
                          <a:latin typeface="+mn-lt"/>
                          <a:ea typeface="+mn-ea"/>
                          <a:cs typeface="+mn-cs"/>
                        </a:rPr>
                        <a:t>Map</a:t>
                      </a:r>
                      <a:endParaRPr lang="ru-RU" dirty="0"/>
                    </a:p>
                  </a:txBody>
                  <a:tcPr/>
                </a:tc>
                <a:tc>
                  <a:txBody>
                    <a:bodyPr/>
                    <a:lstStyle/>
                    <a:p>
                      <a:r>
                        <a:rPr lang="en-US" sz="1800" b="0" i="0" kern="1200" dirty="0" err="1" smtClean="0">
                          <a:solidFill>
                            <a:schemeClr val="dk1"/>
                          </a:solidFill>
                          <a:effectLst/>
                          <a:latin typeface="+mn-lt"/>
                          <a:ea typeface="+mn-ea"/>
                          <a:cs typeface="+mn-cs"/>
                        </a:rPr>
                        <a:t>java.util.HashMap</a:t>
                      </a:r>
                      <a:endParaRPr lang="ru-RU" dirty="0"/>
                    </a:p>
                  </a:txBody>
                  <a:tcPr/>
                </a:tc>
                <a:tc>
                  <a:txBody>
                    <a:bodyPr/>
                    <a:lstStyle/>
                    <a:p>
                      <a:r>
                        <a:rPr lang="en-US" sz="1800" b="0" i="0" kern="1200" dirty="0" err="1" smtClean="0">
                          <a:solidFill>
                            <a:schemeClr val="dk1"/>
                          </a:solidFill>
                          <a:effectLst/>
                          <a:latin typeface="+mn-lt"/>
                          <a:ea typeface="+mn-ea"/>
                          <a:cs typeface="+mn-cs"/>
                        </a:rPr>
                        <a:t>HashMap</a:t>
                      </a:r>
                      <a:endParaRPr lang="ru-RU" dirty="0"/>
                    </a:p>
                  </a:txBody>
                  <a:tcPr/>
                </a:tc>
                <a:tc>
                  <a:txBody>
                    <a:bodyPr/>
                    <a:lstStyle/>
                    <a:p>
                      <a:r>
                        <a:rPr lang="en-US" dirty="0" err="1">
                          <a:effectLst/>
                        </a:rPr>
                        <a:t>NSDictionary</a:t>
                      </a:r>
                      <a:endParaRPr lang="en-US" dirty="0">
                        <a:effectLst/>
                      </a:endParaRPr>
                    </a:p>
                  </a:txBody>
                  <a:tcPr/>
                </a:tc>
                <a:tc>
                  <a:txBody>
                    <a:bodyPr/>
                    <a:lstStyle/>
                    <a:p>
                      <a:r>
                        <a:rPr lang="en-US" dirty="0">
                          <a:effectLst/>
                        </a:rPr>
                        <a:t>Dictionary</a:t>
                      </a:r>
                    </a:p>
                  </a:txBody>
                  <a:tcPr/>
                </a:tc>
                <a:tc>
                  <a:txBody>
                    <a:bodyPr/>
                    <a:lstStyle/>
                    <a:p>
                      <a:r>
                        <a:rPr lang="en-US" dirty="0" err="1">
                          <a:effectLst/>
                        </a:rPr>
                        <a:t>EncodableValue</a:t>
                      </a:r>
                      <a:r>
                        <a:rPr lang="en-US" dirty="0">
                          <a:effectLst/>
                        </a:rPr>
                        <a:t>(</a:t>
                      </a:r>
                      <a:r>
                        <a:rPr lang="en-US" dirty="0" err="1">
                          <a:effectLst/>
                        </a:rPr>
                        <a:t>std</a:t>
                      </a:r>
                      <a:r>
                        <a:rPr lang="en-US" dirty="0">
                          <a:effectLst/>
                        </a:rPr>
                        <a:t>::map&lt;</a:t>
                      </a:r>
                      <a:r>
                        <a:rPr lang="en-US" dirty="0" err="1">
                          <a:effectLst/>
                        </a:rPr>
                        <a:t>EncodableValue</a:t>
                      </a:r>
                      <a:r>
                        <a:rPr lang="en-US" dirty="0">
                          <a:effectLst/>
                        </a:rPr>
                        <a:t>, </a:t>
                      </a:r>
                      <a:r>
                        <a:rPr lang="en-US" dirty="0" err="1">
                          <a:effectLst/>
                        </a:rPr>
                        <a:t>EncodableValue</a:t>
                      </a:r>
                      <a:r>
                        <a:rPr lang="en-US" dirty="0">
                          <a:effectLst/>
                        </a:rPr>
                        <a:t>&gt;)</a:t>
                      </a:r>
                    </a:p>
                  </a:txBody>
                  <a:tcPr/>
                </a:tc>
                <a:tc>
                  <a:txBody>
                    <a:bodyPr/>
                    <a:lstStyle/>
                    <a:p>
                      <a:r>
                        <a:rPr lang="en-US" dirty="0" err="1">
                          <a:effectLst/>
                        </a:rPr>
                        <a:t>FlValue</a:t>
                      </a:r>
                      <a:r>
                        <a:rPr lang="en-US" dirty="0">
                          <a:effectLst/>
                        </a:rPr>
                        <a:t>(</a:t>
                      </a:r>
                      <a:r>
                        <a:rPr lang="en-US" dirty="0" err="1">
                          <a:effectLst/>
                        </a:rPr>
                        <a:t>FlValue</a:t>
                      </a:r>
                      <a:r>
                        <a:rPr lang="en-US" dirty="0">
                          <a:effectLst/>
                        </a:rPr>
                        <a:t>, </a:t>
                      </a:r>
                      <a:r>
                        <a:rPr lang="en-US" dirty="0" err="1">
                          <a:effectLst/>
                        </a:rPr>
                        <a:t>FlValue</a:t>
                      </a:r>
                      <a:r>
                        <a:rPr lang="en-US" dirty="0">
                          <a:effectLst/>
                        </a:rPr>
                        <a:t>)</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764655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84365" y="348774"/>
            <a:ext cx="9971316" cy="1450757"/>
          </a:xfrm>
          <a:noFill/>
        </p:spPr>
        <p:txBody>
          <a:bodyPr>
            <a:noAutofit/>
          </a:bodyPr>
          <a:lstStyle/>
          <a:p>
            <a:r>
              <a:rPr lang="ru-RU" sz="4000" dirty="0"/>
              <a:t>Вызов специфичного для платформы кода с использованием каналов платформы</a:t>
            </a:r>
          </a:p>
        </p:txBody>
      </p:sp>
      <p:sp>
        <p:nvSpPr>
          <p:cNvPr id="3" name="Объект 2"/>
          <p:cNvSpPr>
            <a:spLocks noGrp="1"/>
          </p:cNvSpPr>
          <p:nvPr>
            <p:ph idx="1"/>
          </p:nvPr>
        </p:nvSpPr>
        <p:spPr>
          <a:xfrm>
            <a:off x="1184364" y="1893148"/>
            <a:ext cx="9971317" cy="4492412"/>
          </a:xfrm>
        </p:spPr>
        <p:txBody>
          <a:bodyPr>
            <a:normAutofit/>
          </a:bodyPr>
          <a:lstStyle/>
          <a:p>
            <a:r>
              <a:rPr lang="ru-RU" sz="4000" b="1" dirty="0">
                <a:solidFill>
                  <a:schemeClr val="accent1">
                    <a:lumMod val="60000"/>
                    <a:lumOff val="40000"/>
                  </a:schemeClr>
                </a:solidFill>
              </a:rPr>
              <a:t>Шаг 1. Создайте новый проект </a:t>
            </a:r>
            <a:r>
              <a:rPr lang="ru-RU" sz="4000" b="1" dirty="0" smtClean="0">
                <a:solidFill>
                  <a:schemeClr val="accent1">
                    <a:lumMod val="60000"/>
                    <a:lumOff val="40000"/>
                  </a:schemeClr>
                </a:solidFill>
              </a:rPr>
              <a:t>приложения</a:t>
            </a:r>
            <a:endParaRPr lang="ru-RU" sz="4000" b="1" dirty="0">
              <a:solidFill>
                <a:schemeClr val="accent1">
                  <a:lumMod val="60000"/>
                  <a:lumOff val="40000"/>
                </a:schemeClr>
              </a:solidFill>
            </a:endParaRPr>
          </a:p>
          <a:p>
            <a:pPr marL="0" indent="450000">
              <a:buNone/>
            </a:pPr>
            <a:r>
              <a:rPr lang="ru-RU" sz="2400" dirty="0" smtClean="0"/>
              <a:t>Начните </a:t>
            </a:r>
            <a:r>
              <a:rPr lang="ru-RU" sz="2400" dirty="0"/>
              <a:t>с создания нового приложения:</a:t>
            </a:r>
          </a:p>
          <a:p>
            <a:pPr marL="0" indent="450000">
              <a:buFont typeface="Wingdings" panose="05000000000000000000" pitchFamily="2" charset="2"/>
              <a:buChar char="q"/>
            </a:pPr>
            <a:r>
              <a:rPr lang="ru-RU" sz="2400" dirty="0" smtClean="0"/>
              <a:t> В </a:t>
            </a:r>
            <a:r>
              <a:rPr lang="ru-RU" sz="2400" dirty="0"/>
              <a:t>терминальном запуске:</a:t>
            </a:r>
            <a:r>
              <a:rPr lang="en-US" sz="2400" dirty="0"/>
              <a:t>flutter create </a:t>
            </a:r>
            <a:r>
              <a:rPr lang="en-US" sz="2400" dirty="0" err="1"/>
              <a:t>batterylevel</a:t>
            </a:r>
            <a:endParaRPr lang="en-US" sz="2400" dirty="0"/>
          </a:p>
          <a:p>
            <a:pPr marL="0" indent="450000" algn="just">
              <a:buNone/>
            </a:pPr>
            <a:r>
              <a:rPr lang="ru-RU" sz="2400" dirty="0" smtClean="0"/>
              <a:t>По </a:t>
            </a:r>
            <a:r>
              <a:rPr lang="ru-RU" sz="2400" dirty="0"/>
              <a:t>умолчанию наш шаблон поддерживает написание кода </a:t>
            </a:r>
            <a:r>
              <a:rPr lang="en-US" sz="2400" dirty="0"/>
              <a:t>Android </a:t>
            </a:r>
            <a:r>
              <a:rPr lang="ru-RU" sz="2400" dirty="0" smtClean="0"/>
              <a:t>с использованием </a:t>
            </a:r>
            <a:r>
              <a:rPr lang="en-US" sz="2400" dirty="0" err="1" smtClean="0"/>
              <a:t>Kotlin</a:t>
            </a:r>
            <a:r>
              <a:rPr lang="en-US" sz="2400" dirty="0" smtClean="0"/>
              <a:t> </a:t>
            </a:r>
            <a:r>
              <a:rPr lang="ru-RU" sz="2400" dirty="0"/>
              <a:t>или </a:t>
            </a:r>
            <a:r>
              <a:rPr lang="ru-RU" sz="2400" dirty="0" smtClean="0"/>
              <a:t>кода </a:t>
            </a:r>
            <a:r>
              <a:rPr lang="en-US" sz="2400" dirty="0" smtClean="0"/>
              <a:t>iOS </a:t>
            </a:r>
            <a:r>
              <a:rPr lang="ru-RU" sz="2400" dirty="0"/>
              <a:t>с использованием </a:t>
            </a:r>
            <a:r>
              <a:rPr lang="en-US" sz="2400" dirty="0" smtClean="0"/>
              <a:t>Swift.</a:t>
            </a:r>
            <a:r>
              <a:rPr lang="ru-RU" sz="2400" dirty="0" smtClean="0"/>
              <a:t> Чтобы использовать </a:t>
            </a:r>
            <a:r>
              <a:rPr lang="en-US" sz="2400" dirty="0"/>
              <a:t>Java </a:t>
            </a:r>
            <a:r>
              <a:rPr lang="ru-RU" sz="2400" dirty="0"/>
              <a:t>или </a:t>
            </a:r>
            <a:r>
              <a:rPr lang="en-US" sz="2400" dirty="0"/>
              <a:t>Objective-C, </a:t>
            </a:r>
            <a:r>
              <a:rPr lang="ru-RU" sz="2400" dirty="0"/>
              <a:t>используйте флаги -</a:t>
            </a:r>
            <a:r>
              <a:rPr lang="en-US" sz="2400" dirty="0" err="1"/>
              <a:t>i</a:t>
            </a:r>
            <a:r>
              <a:rPr lang="ru-RU" sz="2400" dirty="0"/>
              <a:t>и/или -</a:t>
            </a:r>
            <a:r>
              <a:rPr lang="en-US" sz="2400" dirty="0"/>
              <a:t>a:</a:t>
            </a:r>
          </a:p>
          <a:p>
            <a:pPr marL="0" indent="450000">
              <a:buFont typeface="Wingdings" panose="05000000000000000000" pitchFamily="2" charset="2"/>
              <a:buChar char="q"/>
            </a:pPr>
            <a:r>
              <a:rPr lang="ru-RU" sz="2400" dirty="0" smtClean="0"/>
              <a:t> В </a:t>
            </a:r>
            <a:r>
              <a:rPr lang="ru-RU" sz="2400" dirty="0"/>
              <a:t>терминальном запуске:</a:t>
            </a:r>
            <a:r>
              <a:rPr lang="en-US" sz="2400" dirty="0"/>
              <a:t>flutter create -</a:t>
            </a:r>
            <a:r>
              <a:rPr lang="en-US" sz="2400" dirty="0" err="1"/>
              <a:t>i</a:t>
            </a:r>
            <a:r>
              <a:rPr lang="en-US" sz="2400" dirty="0"/>
              <a:t> </a:t>
            </a:r>
            <a:r>
              <a:rPr lang="en-US" sz="2400" dirty="0" err="1"/>
              <a:t>objc</a:t>
            </a:r>
            <a:r>
              <a:rPr lang="en-US" sz="2400" dirty="0"/>
              <a:t> -a java </a:t>
            </a:r>
            <a:r>
              <a:rPr lang="en-US" sz="2400" dirty="0" err="1"/>
              <a:t>batterylevel</a:t>
            </a:r>
            <a:endParaRPr lang="en-US" sz="2400" dirty="0"/>
          </a:p>
          <a:p>
            <a:endParaRPr lang="ru-RU" dirty="0"/>
          </a:p>
        </p:txBody>
      </p:sp>
    </p:spTree>
    <p:extLst>
      <p:ext uri="{BB962C8B-B14F-4D97-AF65-F5344CB8AC3E}">
        <p14:creationId xmlns:p14="http://schemas.microsoft.com/office/powerpoint/2010/main" val="30835487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81891" y="271363"/>
            <a:ext cx="10556966" cy="1505186"/>
          </a:xfrm>
          <a:noFill/>
        </p:spPr>
        <p:txBody>
          <a:bodyPr>
            <a:normAutofit/>
          </a:bodyPr>
          <a:lstStyle/>
          <a:p>
            <a:r>
              <a:rPr lang="ru-RU" sz="4000" b="1" dirty="0">
                <a:solidFill>
                  <a:schemeClr val="accent1">
                    <a:lumMod val="60000"/>
                    <a:lumOff val="40000"/>
                  </a:schemeClr>
                </a:solidFill>
                <a:latin typeface="+mn-lt"/>
                <a:ea typeface="+mn-ea"/>
                <a:cs typeface="+mn-cs"/>
              </a:rPr>
              <a:t>Шаг 2: Создайте клиент платформы </a:t>
            </a:r>
            <a:r>
              <a:rPr lang="ru-RU" sz="4000" b="1" dirty="0" err="1" smtClean="0">
                <a:solidFill>
                  <a:schemeClr val="accent1">
                    <a:lumMod val="60000"/>
                    <a:lumOff val="40000"/>
                  </a:schemeClr>
                </a:solidFill>
                <a:latin typeface="+mn-lt"/>
                <a:ea typeface="+mn-ea"/>
                <a:cs typeface="+mn-cs"/>
              </a:rPr>
              <a:t>Flutter</a:t>
            </a:r>
            <a:endParaRPr lang="ru-RU" sz="4000" dirty="0"/>
          </a:p>
        </p:txBody>
      </p:sp>
      <p:sp>
        <p:nvSpPr>
          <p:cNvPr id="3" name="Объект 2"/>
          <p:cNvSpPr>
            <a:spLocks noGrp="1"/>
          </p:cNvSpPr>
          <p:nvPr>
            <p:ph idx="1"/>
          </p:nvPr>
        </p:nvSpPr>
        <p:spPr>
          <a:xfrm>
            <a:off x="1112520" y="1874037"/>
            <a:ext cx="10058400" cy="4023360"/>
          </a:xfrm>
          <a:noFill/>
        </p:spPr>
        <p:txBody>
          <a:bodyPr>
            <a:noAutofit/>
          </a:bodyPr>
          <a:lstStyle/>
          <a:p>
            <a:r>
              <a:rPr lang="ru-RU" sz="2400" dirty="0"/>
              <a:t>Класс приложения </a:t>
            </a:r>
            <a:r>
              <a:rPr lang="ru-RU" sz="2400" dirty="0" err="1"/>
              <a:t>Stateсодержит</a:t>
            </a:r>
            <a:r>
              <a:rPr lang="ru-RU" sz="2400" dirty="0"/>
              <a:t> текущее состояние приложения. Расширьте это, чтобы сохранить текущее состояние батареи</a:t>
            </a:r>
            <a:r>
              <a:rPr lang="ru-RU" sz="2400" dirty="0" smtClean="0"/>
              <a:t>.</a:t>
            </a:r>
            <a:endParaRPr lang="ru-RU" sz="2400" dirty="0"/>
          </a:p>
          <a:p>
            <a:r>
              <a:rPr lang="ru-RU" sz="2400" dirty="0"/>
              <a:t>Во-первых, построить канал. Используйте </a:t>
            </a:r>
            <a:r>
              <a:rPr lang="ru-RU" sz="2400" dirty="0" err="1"/>
              <a:t>MethodChannelметод</a:t>
            </a:r>
            <a:r>
              <a:rPr lang="ru-RU" sz="2400" dirty="0"/>
              <a:t> с одной платформой, который возвращает уровень заряда батареи</a:t>
            </a:r>
            <a:r>
              <a:rPr lang="ru-RU" sz="2400" dirty="0" smtClean="0"/>
              <a:t>.</a:t>
            </a:r>
            <a:endParaRPr lang="ru-RU" sz="2400" dirty="0"/>
          </a:p>
          <a:p>
            <a:r>
              <a:rPr lang="ru-RU" sz="2400" dirty="0"/>
              <a:t>Стороны клиента и хоста канала связаны через имя канала, переданное в конструкторе канала. Все имена каналов, используемые в одном приложении, должны быть уникальными; добавьте к имени канала уникальный «префикс домена», например: </a:t>
            </a:r>
            <a:r>
              <a:rPr lang="ru-RU" sz="2400" dirty="0" err="1"/>
              <a:t>samples.flutter.dev</a:t>
            </a:r>
            <a:r>
              <a:rPr lang="ru-RU" sz="2400" dirty="0"/>
              <a:t>/</a:t>
            </a:r>
            <a:r>
              <a:rPr lang="ru-RU" sz="2400" dirty="0" err="1"/>
              <a:t>battery</a:t>
            </a:r>
            <a:r>
              <a:rPr lang="ru-RU" sz="2400" dirty="0"/>
              <a:t>.</a:t>
            </a:r>
          </a:p>
        </p:txBody>
      </p:sp>
    </p:spTree>
    <p:extLst>
      <p:ext uri="{BB962C8B-B14F-4D97-AF65-F5344CB8AC3E}">
        <p14:creationId xmlns:p14="http://schemas.microsoft.com/office/powerpoint/2010/main" val="15014248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p:cNvSpPr txBox="1">
            <a:spLocks/>
          </p:cNvSpPr>
          <p:nvPr/>
        </p:nvSpPr>
        <p:spPr>
          <a:xfrm>
            <a:off x="1097280" y="335897"/>
            <a:ext cx="10556966" cy="1505186"/>
          </a:xfrm>
          <a:prstGeom prst="rect">
            <a:avLst/>
          </a:prstGeom>
          <a:solidFill>
            <a:schemeClr val="bg1"/>
          </a:solidFill>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ru-RU" sz="4000" dirty="0"/>
          </a:p>
        </p:txBody>
      </p:sp>
      <p:sp>
        <p:nvSpPr>
          <p:cNvPr id="2" name="Заголовок 1"/>
          <p:cNvSpPr>
            <a:spLocks noGrp="1"/>
          </p:cNvSpPr>
          <p:nvPr>
            <p:ph type="title"/>
          </p:nvPr>
        </p:nvSpPr>
        <p:spPr>
          <a:xfrm>
            <a:off x="1097280" y="1841083"/>
            <a:ext cx="10058400" cy="1450757"/>
          </a:xfrm>
        </p:spPr>
        <p:txBody>
          <a:bodyPr>
            <a:normAutofit/>
          </a:bodyPr>
          <a:lstStyle/>
          <a:p>
            <a:r>
              <a:rPr lang="en-US" sz="3200" b="1" dirty="0">
                <a:solidFill>
                  <a:srgbClr val="5ADC92"/>
                </a:solidFill>
              </a:rPr>
              <a:t>import</a:t>
            </a:r>
            <a:r>
              <a:rPr lang="en-US" sz="3200" b="1" dirty="0"/>
              <a:t> </a:t>
            </a:r>
            <a:r>
              <a:rPr lang="en-US" sz="3200" b="1" dirty="0">
                <a:solidFill>
                  <a:schemeClr val="bg2">
                    <a:lumMod val="75000"/>
                  </a:schemeClr>
                </a:solidFill>
              </a:rPr>
              <a:t>'</a:t>
            </a:r>
            <a:r>
              <a:rPr lang="en-US" sz="3200" b="1" dirty="0" err="1">
                <a:solidFill>
                  <a:schemeClr val="bg2">
                    <a:lumMod val="75000"/>
                  </a:schemeClr>
                </a:solidFill>
              </a:rPr>
              <a:t>dart:async</a:t>
            </a:r>
            <a:r>
              <a:rPr lang="en-US" sz="3200" b="1" dirty="0">
                <a:solidFill>
                  <a:schemeClr val="bg2">
                    <a:lumMod val="75000"/>
                  </a:schemeClr>
                </a:solidFill>
              </a:rPr>
              <a:t>';</a:t>
            </a:r>
            <a:r>
              <a:rPr lang="en-US" sz="3200" b="1" dirty="0"/>
              <a:t/>
            </a:r>
            <a:br>
              <a:rPr lang="en-US" sz="3200" b="1" dirty="0"/>
            </a:br>
            <a:r>
              <a:rPr lang="en-US" sz="3200" b="1" dirty="0">
                <a:solidFill>
                  <a:srgbClr val="5ADC92"/>
                </a:solidFill>
              </a:rPr>
              <a:t>import</a:t>
            </a:r>
            <a:r>
              <a:rPr lang="en-US" sz="3200" b="1" dirty="0"/>
              <a:t> </a:t>
            </a:r>
            <a:r>
              <a:rPr lang="en-US" sz="3200" b="1" dirty="0">
                <a:solidFill>
                  <a:schemeClr val="bg2">
                    <a:lumMod val="75000"/>
                  </a:schemeClr>
                </a:solidFill>
              </a:rPr>
              <a:t>'</a:t>
            </a:r>
            <a:r>
              <a:rPr lang="en-US" sz="3200" b="1" dirty="0" err="1">
                <a:solidFill>
                  <a:schemeClr val="bg2">
                    <a:lumMod val="75000"/>
                  </a:schemeClr>
                </a:solidFill>
              </a:rPr>
              <a:t>package:flutter</a:t>
            </a:r>
            <a:r>
              <a:rPr lang="en-US" sz="3200" b="1" dirty="0">
                <a:solidFill>
                  <a:schemeClr val="bg2">
                    <a:lumMod val="75000"/>
                  </a:schemeClr>
                </a:solidFill>
              </a:rPr>
              <a:t>/</a:t>
            </a:r>
            <a:r>
              <a:rPr lang="en-US" sz="3200" b="1" dirty="0" err="1">
                <a:solidFill>
                  <a:schemeClr val="bg2">
                    <a:lumMod val="75000"/>
                  </a:schemeClr>
                </a:solidFill>
              </a:rPr>
              <a:t>material.dart</a:t>
            </a:r>
            <a:r>
              <a:rPr lang="en-US" sz="3200" b="1" dirty="0">
                <a:solidFill>
                  <a:schemeClr val="bg2">
                    <a:lumMod val="75000"/>
                  </a:schemeClr>
                </a:solidFill>
              </a:rPr>
              <a:t>'</a:t>
            </a:r>
            <a:r>
              <a:rPr lang="en-US" sz="3200" b="1" dirty="0"/>
              <a:t>;</a:t>
            </a:r>
            <a:br>
              <a:rPr lang="en-US" sz="3200" b="1" dirty="0"/>
            </a:br>
            <a:r>
              <a:rPr lang="en-US" sz="3200" b="1" dirty="0">
                <a:solidFill>
                  <a:srgbClr val="5ADC92"/>
                </a:solidFill>
              </a:rPr>
              <a:t>im</a:t>
            </a:r>
            <a:r>
              <a:rPr lang="en-US" sz="3200" b="1" dirty="0" smtClean="0">
                <a:solidFill>
                  <a:srgbClr val="5ADC92"/>
                </a:solidFill>
              </a:rPr>
              <a:t>port</a:t>
            </a:r>
            <a:r>
              <a:rPr lang="en-US" sz="3200" b="1" dirty="0" smtClean="0"/>
              <a:t> </a:t>
            </a:r>
            <a:r>
              <a:rPr lang="en-US" sz="3200" b="1" dirty="0">
                <a:solidFill>
                  <a:schemeClr val="bg2">
                    <a:lumMod val="75000"/>
                  </a:schemeClr>
                </a:solidFill>
              </a:rPr>
              <a:t>'</a:t>
            </a:r>
            <a:r>
              <a:rPr lang="en-US" sz="3200" b="1" dirty="0" err="1">
                <a:solidFill>
                  <a:schemeClr val="bg2">
                    <a:lumMod val="75000"/>
                  </a:schemeClr>
                </a:solidFill>
              </a:rPr>
              <a:t>package:flutter</a:t>
            </a:r>
            <a:r>
              <a:rPr lang="en-US" sz="3200" b="1" dirty="0">
                <a:solidFill>
                  <a:schemeClr val="bg2">
                    <a:lumMod val="75000"/>
                  </a:schemeClr>
                </a:solidFill>
              </a:rPr>
              <a:t>/</a:t>
            </a:r>
            <a:r>
              <a:rPr lang="en-US" sz="3200" b="1" dirty="0" err="1">
                <a:solidFill>
                  <a:schemeClr val="bg2">
                    <a:lumMod val="75000"/>
                  </a:schemeClr>
                </a:solidFill>
              </a:rPr>
              <a:t>services.dart</a:t>
            </a:r>
            <a:r>
              <a:rPr lang="en-US" sz="3200" b="1" dirty="0">
                <a:solidFill>
                  <a:schemeClr val="bg2">
                    <a:lumMod val="75000"/>
                  </a:schemeClr>
                </a:solidFill>
              </a:rPr>
              <a:t>'</a:t>
            </a:r>
            <a:r>
              <a:rPr lang="en-US" sz="3200" b="1" dirty="0"/>
              <a:t>;</a:t>
            </a:r>
            <a:endParaRPr lang="ru-RU" sz="3200" b="1" dirty="0"/>
          </a:p>
        </p:txBody>
      </p:sp>
      <p:sp>
        <p:nvSpPr>
          <p:cNvPr id="3" name="Объект 2"/>
          <p:cNvSpPr>
            <a:spLocks noGrp="1"/>
          </p:cNvSpPr>
          <p:nvPr>
            <p:ph idx="1"/>
          </p:nvPr>
        </p:nvSpPr>
        <p:spPr>
          <a:xfrm>
            <a:off x="1097280" y="3346269"/>
            <a:ext cx="10058400" cy="4023360"/>
          </a:xfrm>
        </p:spPr>
        <p:txBody>
          <a:bodyPr>
            <a:normAutofit/>
          </a:bodyPr>
          <a:lstStyle/>
          <a:p>
            <a:r>
              <a:rPr lang="en-US" sz="3200" b="1" spc="-50" dirty="0">
                <a:solidFill>
                  <a:srgbClr val="5ADC92"/>
                </a:solidFill>
                <a:latin typeface="+mj-lt"/>
                <a:ea typeface="+mj-ea"/>
                <a:cs typeface="+mj-cs"/>
              </a:rPr>
              <a:t>class</a:t>
            </a:r>
            <a:r>
              <a:rPr lang="en-US" sz="3200" dirty="0"/>
              <a:t> _</a:t>
            </a:r>
            <a:r>
              <a:rPr lang="en-US" sz="3200" dirty="0" err="1"/>
              <a:t>MyHomePageState</a:t>
            </a:r>
            <a:r>
              <a:rPr lang="en-US" sz="3200" dirty="0"/>
              <a:t> </a:t>
            </a:r>
            <a:r>
              <a:rPr lang="en-US" sz="3200" b="1" spc="-50" dirty="0">
                <a:solidFill>
                  <a:srgbClr val="5ADC92"/>
                </a:solidFill>
                <a:latin typeface="+mj-lt"/>
                <a:ea typeface="+mj-ea"/>
                <a:cs typeface="+mj-cs"/>
              </a:rPr>
              <a:t>extends</a:t>
            </a:r>
            <a:r>
              <a:rPr lang="en-US" sz="3200" dirty="0"/>
              <a:t> State&lt;</a:t>
            </a:r>
            <a:r>
              <a:rPr lang="en-US" sz="3200" dirty="0" err="1"/>
              <a:t>MyHomePage</a:t>
            </a:r>
            <a:r>
              <a:rPr lang="en-US" sz="3200" dirty="0"/>
              <a:t>&gt; {</a:t>
            </a:r>
          </a:p>
          <a:p>
            <a:r>
              <a:rPr lang="en-US" sz="3200" dirty="0"/>
              <a:t>  </a:t>
            </a:r>
            <a:r>
              <a:rPr lang="en-US" sz="3200" b="1" spc="-50" dirty="0">
                <a:solidFill>
                  <a:srgbClr val="5ADC92"/>
                </a:solidFill>
                <a:latin typeface="+mj-lt"/>
                <a:ea typeface="+mj-ea"/>
                <a:cs typeface="+mj-cs"/>
              </a:rPr>
              <a:t>static </a:t>
            </a:r>
            <a:r>
              <a:rPr lang="en-US" sz="3200" b="1" spc="-50" dirty="0" err="1">
                <a:solidFill>
                  <a:srgbClr val="5ADC92"/>
                </a:solidFill>
                <a:latin typeface="+mj-lt"/>
                <a:ea typeface="+mj-ea"/>
                <a:cs typeface="+mj-cs"/>
              </a:rPr>
              <a:t>const</a:t>
            </a:r>
            <a:r>
              <a:rPr lang="en-US" sz="3200" b="1" spc="-50" dirty="0">
                <a:solidFill>
                  <a:srgbClr val="5ADC92"/>
                </a:solidFill>
                <a:latin typeface="+mj-lt"/>
                <a:ea typeface="+mj-ea"/>
                <a:cs typeface="+mj-cs"/>
              </a:rPr>
              <a:t> </a:t>
            </a:r>
            <a:r>
              <a:rPr lang="en-US" sz="3200" dirty="0"/>
              <a:t>platform = </a:t>
            </a:r>
            <a:r>
              <a:rPr lang="en-US" sz="3200" dirty="0" err="1"/>
              <a:t>MethodChannel</a:t>
            </a:r>
            <a:r>
              <a:rPr lang="en-US" sz="3200" dirty="0"/>
              <a:t>(</a:t>
            </a:r>
            <a:r>
              <a:rPr lang="en-US" sz="3200" b="1" spc="-50" dirty="0">
                <a:solidFill>
                  <a:schemeClr val="bg2">
                    <a:lumMod val="75000"/>
                  </a:schemeClr>
                </a:solidFill>
                <a:latin typeface="+mj-lt"/>
                <a:ea typeface="+mj-ea"/>
                <a:cs typeface="+mj-cs"/>
              </a:rPr>
              <a:t>'</a:t>
            </a:r>
            <a:r>
              <a:rPr lang="en-US" sz="3200" b="1" spc="-50" dirty="0" err="1">
                <a:solidFill>
                  <a:schemeClr val="bg2">
                    <a:lumMod val="75000"/>
                  </a:schemeClr>
                </a:solidFill>
                <a:latin typeface="+mj-lt"/>
                <a:ea typeface="+mj-ea"/>
                <a:cs typeface="+mj-cs"/>
              </a:rPr>
              <a:t>samples.flutter.dev</a:t>
            </a:r>
            <a:r>
              <a:rPr lang="en-US" sz="3200" b="1" spc="-50" dirty="0">
                <a:solidFill>
                  <a:schemeClr val="bg2">
                    <a:lumMod val="75000"/>
                  </a:schemeClr>
                </a:solidFill>
                <a:latin typeface="+mj-lt"/>
                <a:ea typeface="+mj-ea"/>
                <a:cs typeface="+mj-cs"/>
              </a:rPr>
              <a:t>/battery'</a:t>
            </a:r>
            <a:r>
              <a:rPr lang="en-US" sz="3200" dirty="0"/>
              <a:t>);</a:t>
            </a:r>
          </a:p>
          <a:p>
            <a:r>
              <a:rPr lang="en-US" sz="3200" dirty="0">
                <a:solidFill>
                  <a:schemeClr val="bg1">
                    <a:lumMod val="75000"/>
                  </a:schemeClr>
                </a:solidFill>
              </a:rPr>
              <a:t>  // Get battery level.</a:t>
            </a:r>
            <a:endParaRPr lang="ru-RU" sz="3200" dirty="0">
              <a:solidFill>
                <a:schemeClr val="bg1">
                  <a:lumMod val="75000"/>
                </a:schemeClr>
              </a:solidFill>
            </a:endParaRPr>
          </a:p>
        </p:txBody>
      </p:sp>
    </p:spTree>
    <p:extLst>
      <p:ext uri="{BB962C8B-B14F-4D97-AF65-F5344CB8AC3E}">
        <p14:creationId xmlns:p14="http://schemas.microsoft.com/office/powerpoint/2010/main" val="7822064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90749" y="1776549"/>
            <a:ext cx="10058400" cy="4023360"/>
          </a:xfrm>
        </p:spPr>
        <p:txBody>
          <a:bodyPr>
            <a:noAutofit/>
          </a:bodyPr>
          <a:lstStyle/>
          <a:p>
            <a:r>
              <a:rPr lang="ru-RU" sz="2800" dirty="0"/>
              <a:t>Затем вызовите метод в канале методов, указав конкретный метод для вызова с помощью </a:t>
            </a:r>
            <a:r>
              <a:rPr lang="ru-RU" sz="2800" dirty="0" err="1"/>
              <a:t>Stringидентификатора</a:t>
            </a:r>
            <a:r>
              <a:rPr lang="ru-RU" sz="2800" dirty="0"/>
              <a:t> </a:t>
            </a:r>
            <a:r>
              <a:rPr lang="ru-RU" sz="2800" dirty="0" err="1"/>
              <a:t>getBatteryLevel</a:t>
            </a:r>
            <a:r>
              <a:rPr lang="ru-RU" sz="2800" dirty="0"/>
              <a:t>. Вызов может завершиться ошибкой, например, если платформа не поддерживает API платформы (например, при работе в симуляторе), поэтому оберните вызов </a:t>
            </a:r>
            <a:r>
              <a:rPr lang="ru-RU" sz="2800" dirty="0" err="1"/>
              <a:t>invokeMethodоператором</a:t>
            </a:r>
            <a:r>
              <a:rPr lang="ru-RU" sz="2800" dirty="0"/>
              <a:t> </a:t>
            </a:r>
            <a:r>
              <a:rPr lang="ru-RU" sz="2800" dirty="0" err="1"/>
              <a:t>try-catch</a:t>
            </a:r>
            <a:r>
              <a:rPr lang="ru-RU" sz="2800" dirty="0"/>
              <a:t>.</a:t>
            </a:r>
          </a:p>
          <a:p>
            <a:endParaRPr lang="ru-RU" sz="2800" dirty="0"/>
          </a:p>
          <a:p>
            <a:r>
              <a:rPr lang="ru-RU" sz="2800" dirty="0"/>
              <a:t>Используйте возвращенный результат, чтобы обновить состояние пользовательского интерфейса _</a:t>
            </a:r>
            <a:r>
              <a:rPr lang="ru-RU" sz="2800" dirty="0" err="1"/>
              <a:t>batteryLevelвнутри</a:t>
            </a:r>
            <a:r>
              <a:rPr lang="ru-RU" sz="2800" dirty="0"/>
              <a:t> </a:t>
            </a:r>
            <a:r>
              <a:rPr lang="ru-RU" sz="2800" dirty="0" err="1"/>
              <a:t>setState</a:t>
            </a:r>
            <a:r>
              <a:rPr lang="ru-RU" sz="2800" dirty="0"/>
              <a:t>.</a:t>
            </a:r>
          </a:p>
        </p:txBody>
      </p:sp>
      <p:sp>
        <p:nvSpPr>
          <p:cNvPr id="4" name="Заголовок 1"/>
          <p:cNvSpPr>
            <a:spLocks noGrp="1"/>
          </p:cNvSpPr>
          <p:nvPr>
            <p:ph type="title"/>
          </p:nvPr>
        </p:nvSpPr>
        <p:spPr>
          <a:xfrm>
            <a:off x="1090749" y="271363"/>
            <a:ext cx="10058400" cy="1505186"/>
          </a:xfrm>
          <a:solidFill>
            <a:schemeClr val="bg1"/>
          </a:solidFill>
        </p:spPr>
        <p:txBody>
          <a:bodyPr>
            <a:normAutofit/>
          </a:bodyPr>
          <a:lstStyle/>
          <a:p>
            <a:endParaRPr lang="ru-RU" sz="4000" dirty="0"/>
          </a:p>
        </p:txBody>
      </p:sp>
    </p:spTree>
    <p:extLst>
      <p:ext uri="{BB962C8B-B14F-4D97-AF65-F5344CB8AC3E}">
        <p14:creationId xmlns:p14="http://schemas.microsoft.com/office/powerpoint/2010/main" val="13147225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5" name="Объект 4"/>
          <p:cNvSpPr>
            <a:spLocks noGrp="1"/>
          </p:cNvSpPr>
          <p:nvPr>
            <p:ph idx="1"/>
          </p:nvPr>
        </p:nvSpPr>
        <p:spPr/>
        <p:txBody>
          <a:bodyPr/>
          <a:lstStyle/>
          <a:p>
            <a:endParaRPr lang="ru-RU"/>
          </a:p>
        </p:txBody>
      </p:sp>
      <p:pic>
        <p:nvPicPr>
          <p:cNvPr id="6" name="Рисунок 5"/>
          <p:cNvPicPr>
            <a:picLocks noChangeAspect="1"/>
          </p:cNvPicPr>
          <p:nvPr/>
        </p:nvPicPr>
        <p:blipFill rotWithShape="1">
          <a:blip r:embed="rId2"/>
          <a:srcRect r="19347"/>
          <a:stretch/>
        </p:blipFill>
        <p:spPr>
          <a:xfrm>
            <a:off x="952500" y="286603"/>
            <a:ext cx="10347959" cy="5561310"/>
          </a:xfrm>
          <a:prstGeom prst="rect">
            <a:avLst/>
          </a:prstGeom>
        </p:spPr>
      </p:pic>
    </p:spTree>
    <p:extLst>
      <p:ext uri="{BB962C8B-B14F-4D97-AF65-F5344CB8AC3E}">
        <p14:creationId xmlns:p14="http://schemas.microsoft.com/office/powerpoint/2010/main" val="10766561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7640" y="118963"/>
            <a:ext cx="12192000" cy="1727254"/>
          </a:xfrm>
          <a:solidFill>
            <a:schemeClr val="bg1"/>
          </a:solidFill>
        </p:spPr>
        <p:txBody>
          <a:bodyPr>
            <a:normAutofit/>
          </a:bodyPr>
          <a:lstStyle/>
          <a:p>
            <a:r>
              <a:rPr lang="ru-RU" sz="3200" dirty="0"/>
              <a:t>Наконец, замените </a:t>
            </a:r>
            <a:r>
              <a:rPr lang="ru-RU" sz="3200" dirty="0" err="1" smtClean="0"/>
              <a:t>build</a:t>
            </a:r>
            <a:r>
              <a:rPr lang="ru-RU" sz="3200" dirty="0" smtClean="0"/>
              <a:t> метод </a:t>
            </a:r>
            <a:r>
              <a:rPr lang="ru-RU" sz="3200" dirty="0"/>
              <a:t>из шаблона, чтобы он содержал небольшой пользовательский интерфейс, отображающий состояние батареи в виде строки, и кнопку для обновления значения.</a:t>
            </a:r>
          </a:p>
        </p:txBody>
      </p:sp>
      <p:pic>
        <p:nvPicPr>
          <p:cNvPr id="5" name="Объект 4"/>
          <p:cNvPicPr>
            <a:picLocks noGrp="1" noChangeAspect="1"/>
          </p:cNvPicPr>
          <p:nvPr>
            <p:ph idx="1"/>
          </p:nvPr>
        </p:nvPicPr>
        <p:blipFill>
          <a:blip r:embed="rId2"/>
          <a:stretch>
            <a:fillRect/>
          </a:stretch>
        </p:blipFill>
        <p:spPr>
          <a:xfrm>
            <a:off x="2667000" y="1768618"/>
            <a:ext cx="6492240" cy="4546495"/>
          </a:xfrm>
          <a:prstGeom prst="rect">
            <a:avLst/>
          </a:prstGeom>
        </p:spPr>
      </p:pic>
    </p:spTree>
    <p:extLst>
      <p:ext uri="{BB962C8B-B14F-4D97-AF65-F5344CB8AC3E}">
        <p14:creationId xmlns:p14="http://schemas.microsoft.com/office/powerpoint/2010/main" val="37070694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93074" y="441871"/>
            <a:ext cx="9962606" cy="1299844"/>
          </a:xfrm>
          <a:noFill/>
        </p:spPr>
        <p:txBody>
          <a:bodyPr>
            <a:normAutofit/>
          </a:bodyPr>
          <a:lstStyle/>
          <a:p>
            <a:r>
              <a:rPr lang="ru-RU" sz="4000" b="1" dirty="0">
                <a:solidFill>
                  <a:schemeClr val="accent1">
                    <a:lumMod val="60000"/>
                    <a:lumOff val="40000"/>
                  </a:schemeClr>
                </a:solidFill>
              </a:rPr>
              <a:t>Шаг 3. Добавьте реализацию для платформы </a:t>
            </a:r>
            <a:r>
              <a:rPr lang="ru-RU" sz="4000" b="1" dirty="0" err="1" smtClean="0">
                <a:solidFill>
                  <a:schemeClr val="accent1">
                    <a:lumMod val="60000"/>
                    <a:lumOff val="40000"/>
                  </a:schemeClr>
                </a:solidFill>
              </a:rPr>
              <a:t>Android</a:t>
            </a:r>
            <a:endParaRPr lang="ru-RU" sz="4000" b="1" dirty="0">
              <a:solidFill>
                <a:schemeClr val="accent1">
                  <a:lumMod val="60000"/>
                  <a:lumOff val="40000"/>
                </a:schemeClr>
              </a:solidFill>
            </a:endParaRPr>
          </a:p>
        </p:txBody>
      </p:sp>
      <p:sp>
        <p:nvSpPr>
          <p:cNvPr id="4" name="Rectangle 1"/>
          <p:cNvSpPr>
            <a:spLocks noGrp="1" noChangeArrowheads="1"/>
          </p:cNvSpPr>
          <p:nvPr>
            <p:ph idx="1"/>
          </p:nvPr>
        </p:nvSpPr>
        <p:spPr bwMode="auto">
          <a:xfrm>
            <a:off x="1071154" y="1831667"/>
            <a:ext cx="10084526" cy="37702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2800" b="0" i="0" u="none" strike="noStrike" cap="none" normalizeH="0" baseline="0" dirty="0" smtClean="0">
                <a:ln>
                  <a:noFill/>
                </a:ln>
                <a:effectLst/>
              </a:rPr>
              <a:t>Начните с открытия хост-части </a:t>
            </a:r>
            <a:r>
              <a:rPr kumimoji="0" lang="ru-RU" altLang="ru-RU" sz="2800" b="0" i="0" u="none" strike="noStrike" cap="none" normalizeH="0" baseline="0" dirty="0" err="1" smtClean="0">
                <a:ln>
                  <a:noFill/>
                </a:ln>
                <a:effectLst/>
              </a:rPr>
              <a:t>Android</a:t>
            </a:r>
            <a:r>
              <a:rPr kumimoji="0" lang="ru-RU" altLang="ru-RU" sz="2800" b="0" i="0" u="none" strike="noStrike" cap="none" normalizeH="0" baseline="0" dirty="0" smtClean="0">
                <a:ln>
                  <a:noFill/>
                </a:ln>
                <a:effectLst/>
              </a:rPr>
              <a:t> вашего приложения </a:t>
            </a:r>
            <a:r>
              <a:rPr kumimoji="0" lang="ru-RU" altLang="ru-RU" sz="2800" b="0" i="0" u="none" strike="noStrike" cap="none" normalizeH="0" baseline="0" dirty="0" err="1" smtClean="0">
                <a:ln>
                  <a:noFill/>
                </a:ln>
                <a:effectLst/>
              </a:rPr>
              <a:t>Flutter</a:t>
            </a:r>
            <a:r>
              <a:rPr kumimoji="0" lang="ru-RU" altLang="ru-RU" sz="2800" b="0" i="0" u="none" strike="noStrike" cap="none" normalizeH="0" baseline="0" dirty="0" smtClean="0">
                <a:ln>
                  <a:noFill/>
                </a:ln>
                <a:effectLst/>
              </a:rPr>
              <a:t> в </a:t>
            </a:r>
            <a:r>
              <a:rPr kumimoji="0" lang="ru-RU" altLang="ru-RU" sz="2800" b="0" i="0" u="none" strike="noStrike" cap="none" normalizeH="0" baseline="0" dirty="0" err="1" smtClean="0">
                <a:ln>
                  <a:noFill/>
                </a:ln>
                <a:effectLst/>
              </a:rPr>
              <a:t>Android</a:t>
            </a:r>
            <a:r>
              <a:rPr kumimoji="0" lang="ru-RU" altLang="ru-RU" sz="2800" b="0" i="0" u="none" strike="noStrike" cap="none" normalizeH="0" baseline="0" dirty="0" smtClean="0">
                <a:ln>
                  <a:noFill/>
                </a:ln>
                <a:effectLst/>
              </a:rPr>
              <a:t> </a:t>
            </a:r>
            <a:r>
              <a:rPr kumimoji="0" lang="ru-RU" altLang="ru-RU" sz="2800" b="0" i="0" u="none" strike="noStrike" cap="none" normalizeH="0" baseline="0" dirty="0" err="1" smtClean="0">
                <a:ln>
                  <a:noFill/>
                </a:ln>
                <a:effectLst/>
              </a:rPr>
              <a:t>Studio</a:t>
            </a:r>
            <a:r>
              <a:rPr kumimoji="0" lang="ru-RU" altLang="ru-RU" sz="2800" b="0" i="0" u="none" strike="noStrike" cap="none" normalizeH="0" baseline="0" dirty="0" smtClean="0">
                <a:ln>
                  <a:noFill/>
                </a:ln>
                <a:effectLst/>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ru-RU" altLang="ru-RU" sz="2800" b="0" i="0" u="none" strike="noStrike" cap="none" normalizeH="0" baseline="0" dirty="0" smtClean="0">
                <a:ln>
                  <a:noFill/>
                </a:ln>
                <a:effectLst/>
              </a:rPr>
              <a:t>Запустить </a:t>
            </a:r>
            <a:r>
              <a:rPr kumimoji="0" lang="ru-RU" altLang="ru-RU" sz="2800" b="0" i="0" u="none" strike="noStrike" cap="none" normalizeH="0" baseline="0" dirty="0" err="1" smtClean="0">
                <a:ln>
                  <a:noFill/>
                </a:ln>
                <a:effectLst/>
              </a:rPr>
              <a:t>Android</a:t>
            </a:r>
            <a:r>
              <a:rPr kumimoji="0" lang="ru-RU" altLang="ru-RU" sz="2800" b="0" i="0" u="none" strike="noStrike" cap="none" normalizeH="0" baseline="0" dirty="0" smtClean="0">
                <a:ln>
                  <a:noFill/>
                </a:ln>
                <a:effectLst/>
              </a:rPr>
              <a:t>-студию</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ru-RU" altLang="ru-RU" sz="2800" b="0" i="0" u="none" strike="noStrike" cap="none" normalizeH="0" baseline="0" dirty="0" smtClean="0">
                <a:ln>
                  <a:noFill/>
                </a:ln>
                <a:effectLst/>
              </a:rPr>
              <a:t>Выберите пункт меню </a:t>
            </a:r>
            <a:r>
              <a:rPr kumimoji="0" lang="ru-RU" altLang="ru-RU" sz="2800" b="1" i="0" u="none" strike="noStrike" cap="none" normalizeH="0" baseline="0" dirty="0" smtClean="0">
                <a:ln>
                  <a:noFill/>
                </a:ln>
                <a:effectLst/>
              </a:rPr>
              <a:t>Файл &gt; Открыть…</a:t>
            </a:r>
            <a:endParaRPr kumimoji="0" lang="ru-RU" altLang="ru-RU" sz="2800" b="0" i="0" u="none" strike="noStrike" cap="none" normalizeH="0" baseline="0" dirty="0" smtClean="0">
              <a:ln>
                <a:noFill/>
              </a:ln>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ru-RU" altLang="ru-RU" sz="2800" b="0" i="0" u="none" strike="noStrike" cap="none" normalizeH="0" baseline="0" dirty="0" smtClean="0">
                <a:ln>
                  <a:noFill/>
                </a:ln>
                <a:effectLst/>
              </a:rPr>
              <a:t>Перейдите в каталог, содержащий ваше приложение </a:t>
            </a:r>
            <a:r>
              <a:rPr kumimoji="0" lang="ru-RU" altLang="ru-RU" sz="2800" b="0" i="0" u="none" strike="noStrike" cap="none" normalizeH="0" baseline="0" dirty="0" err="1" smtClean="0">
                <a:ln>
                  <a:noFill/>
                </a:ln>
                <a:effectLst/>
              </a:rPr>
              <a:t>Flutter</a:t>
            </a:r>
            <a:r>
              <a:rPr kumimoji="0" lang="ru-RU" altLang="ru-RU" sz="2800" b="0" i="0" u="none" strike="noStrike" cap="none" normalizeH="0" baseline="0" dirty="0" smtClean="0">
                <a:ln>
                  <a:noFill/>
                </a:ln>
                <a:effectLst/>
              </a:rPr>
              <a:t>, и выберите внутри него папку </a:t>
            </a:r>
            <a:r>
              <a:rPr kumimoji="0" lang="ru-RU" altLang="ru-RU" sz="2800" b="1" i="0" u="none" strike="noStrike" cap="none" normalizeH="0" baseline="0" dirty="0" err="1" smtClean="0">
                <a:ln>
                  <a:noFill/>
                </a:ln>
                <a:effectLst/>
              </a:rPr>
              <a:t>Android</a:t>
            </a:r>
            <a:r>
              <a:rPr kumimoji="0" lang="ru-RU" altLang="ru-RU" sz="2800" b="0" i="0" u="none" strike="noStrike" cap="none" normalizeH="0" baseline="0" dirty="0" smtClean="0">
                <a:ln>
                  <a:noFill/>
                </a:ln>
                <a:effectLst/>
              </a:rPr>
              <a:t> . Нажмите </a:t>
            </a:r>
            <a:r>
              <a:rPr kumimoji="0" lang="ru-RU" altLang="ru-RU" sz="2800" b="1" i="0" u="none" strike="noStrike" cap="none" normalizeH="0" baseline="0" dirty="0" smtClean="0">
                <a:ln>
                  <a:noFill/>
                </a:ln>
                <a:effectLst/>
              </a:rPr>
              <a:t>ОК</a:t>
            </a:r>
            <a:r>
              <a:rPr kumimoji="0" lang="ru-RU" altLang="ru-RU" sz="2800" b="0" i="0" u="none" strike="noStrike" cap="none" normalizeH="0" baseline="0" dirty="0" smtClean="0">
                <a:ln>
                  <a:noFill/>
                </a:ln>
                <a:effectLst/>
              </a:rPr>
              <a: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ru-RU" altLang="ru-RU" sz="2800" b="0" i="0" u="none" strike="noStrike" cap="none" normalizeH="0" baseline="0" dirty="0" smtClean="0">
                <a:ln>
                  <a:noFill/>
                </a:ln>
                <a:effectLst/>
              </a:rPr>
              <a:t>Откройте файл </a:t>
            </a:r>
            <a:r>
              <a:rPr kumimoji="0" lang="ru-RU" altLang="ru-RU" sz="2800" b="0" i="0" u="none" strike="noStrike" cap="none" normalizeH="0" baseline="0" dirty="0" err="1" smtClean="0">
                <a:ln>
                  <a:noFill/>
                </a:ln>
                <a:effectLst/>
              </a:rPr>
              <a:t>MainActivity.kt</a:t>
            </a:r>
            <a:r>
              <a:rPr kumimoji="0" lang="ru-RU" altLang="ru-RU" sz="2800" b="0" i="0" u="none" strike="noStrike" cap="none" normalizeH="0" baseline="0" dirty="0" smtClean="0">
                <a:ln>
                  <a:noFill/>
                </a:ln>
                <a:effectLst/>
              </a:rPr>
              <a:t>, расположенный в папке </a:t>
            </a:r>
            <a:r>
              <a:rPr kumimoji="0" lang="ru-RU" altLang="ru-RU" sz="2800" b="1" i="0" u="none" strike="noStrike" cap="none" normalizeH="0" baseline="0" dirty="0" err="1" smtClean="0">
                <a:ln>
                  <a:noFill/>
                </a:ln>
                <a:effectLst/>
              </a:rPr>
              <a:t>kotlin</a:t>
            </a:r>
            <a:r>
              <a:rPr kumimoji="0" lang="ru-RU" altLang="ru-RU" sz="2800" b="1" i="0" u="none" strike="noStrike" cap="none" normalizeH="0" baseline="0" dirty="0" smtClean="0">
                <a:ln>
                  <a:noFill/>
                </a:ln>
                <a:effectLst/>
              </a:rPr>
              <a:t>,</a:t>
            </a:r>
            <a:r>
              <a:rPr kumimoji="0" lang="ru-RU" altLang="ru-RU" sz="2800" b="0" i="0" u="none" strike="noStrike" cap="none" normalizeH="0" baseline="0" dirty="0" smtClean="0">
                <a:ln>
                  <a:noFill/>
                </a:ln>
                <a:effectLst/>
              </a:rPr>
              <a:t> в представлении проекта.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0039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r>
              <a:rPr lang="en-US" dirty="0" err="1"/>
              <a:t>MaterialApp.router</a:t>
            </a:r>
            <a:r>
              <a:rPr lang="en-US" dirty="0"/>
              <a:t>(</a:t>
            </a:r>
          </a:p>
          <a:p>
            <a:r>
              <a:rPr lang="en-US" dirty="0"/>
              <a:t>  </a:t>
            </a:r>
            <a:r>
              <a:rPr lang="en-US" dirty="0" err="1"/>
              <a:t>routerConfig</a:t>
            </a:r>
            <a:r>
              <a:rPr lang="en-US" dirty="0"/>
              <a:t>: </a:t>
            </a:r>
            <a:r>
              <a:rPr lang="en-US" dirty="0" err="1"/>
              <a:t>GoRouter</a:t>
            </a:r>
            <a:r>
              <a:rPr lang="en-US" dirty="0"/>
              <a:t>(</a:t>
            </a:r>
          </a:p>
          <a:p>
            <a:r>
              <a:rPr lang="en-US" dirty="0"/>
              <a:t>    // …</a:t>
            </a:r>
          </a:p>
          <a:p>
            <a:r>
              <a:rPr lang="en-US" dirty="0"/>
              <a:t>  )</a:t>
            </a:r>
          </a:p>
          <a:p>
            <a:r>
              <a:rPr lang="en-US" dirty="0"/>
              <a:t>);</a:t>
            </a:r>
          </a:p>
          <a:p>
            <a:endParaRPr lang="en-US" dirty="0"/>
          </a:p>
        </p:txBody>
      </p:sp>
    </p:spTree>
    <p:extLst>
      <p:ext uri="{BB962C8B-B14F-4D97-AF65-F5344CB8AC3E}">
        <p14:creationId xmlns:p14="http://schemas.microsoft.com/office/powerpoint/2010/main" val="16686909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6680" y="286603"/>
            <a:ext cx="11932920" cy="1450757"/>
          </a:xfrm>
        </p:spPr>
        <p:txBody>
          <a:bodyPr>
            <a:noAutofit/>
          </a:bodyPr>
          <a:lstStyle/>
          <a:p>
            <a:r>
              <a:rPr lang="ru-RU" sz="3200" dirty="0"/>
              <a:t>Внутри </a:t>
            </a:r>
            <a:r>
              <a:rPr lang="en-US" sz="3200" dirty="0" err="1"/>
              <a:t>configureFlutterEngine</a:t>
            </a:r>
            <a:r>
              <a:rPr lang="en-US" sz="3200" dirty="0"/>
              <a:t>()</a:t>
            </a:r>
            <a:r>
              <a:rPr lang="ru-RU" sz="3200" dirty="0"/>
              <a:t>метода создайте </a:t>
            </a:r>
            <a:r>
              <a:rPr lang="en-US" sz="3200" dirty="0" err="1"/>
              <a:t>MethodChannel</a:t>
            </a:r>
            <a:r>
              <a:rPr lang="ru-RU" sz="3200" dirty="0"/>
              <a:t>и вызовите </a:t>
            </a:r>
            <a:r>
              <a:rPr lang="en-US" sz="3200" dirty="0" err="1"/>
              <a:t>setMethodCallHandler</a:t>
            </a:r>
            <a:r>
              <a:rPr lang="en-US" sz="3200" dirty="0"/>
              <a:t>(). </a:t>
            </a:r>
            <a:r>
              <a:rPr lang="ru-RU" sz="3200" dirty="0"/>
              <a:t>Обязательно используйте то же имя канала, что и на стороне клиента </a:t>
            </a:r>
            <a:r>
              <a:rPr lang="en-US" sz="3200" dirty="0"/>
              <a:t>Flutter.</a:t>
            </a:r>
            <a:endParaRPr lang="ru-RU" sz="3200" dirty="0"/>
          </a:p>
        </p:txBody>
      </p:sp>
      <p:sp>
        <p:nvSpPr>
          <p:cNvPr id="6" name="Объект 5"/>
          <p:cNvSpPr>
            <a:spLocks noGrp="1"/>
          </p:cNvSpPr>
          <p:nvPr>
            <p:ph idx="1"/>
          </p:nvPr>
        </p:nvSpPr>
        <p:spPr/>
        <p:txBody>
          <a:bodyPr/>
          <a:lstStyle/>
          <a:p>
            <a:endParaRPr lang="ru-RU"/>
          </a:p>
        </p:txBody>
      </p:sp>
      <p:pic>
        <p:nvPicPr>
          <p:cNvPr id="7" name="Рисунок 6"/>
          <p:cNvPicPr>
            <a:picLocks noChangeAspect="1"/>
          </p:cNvPicPr>
          <p:nvPr/>
        </p:nvPicPr>
        <p:blipFill rotWithShape="1">
          <a:blip r:embed="rId2"/>
          <a:srcRect b="2996"/>
          <a:stretch/>
        </p:blipFill>
        <p:spPr>
          <a:xfrm>
            <a:off x="1021080" y="1737360"/>
            <a:ext cx="10104120" cy="4526280"/>
          </a:xfrm>
          <a:prstGeom prst="rect">
            <a:avLst/>
          </a:prstGeom>
        </p:spPr>
      </p:pic>
    </p:spTree>
    <p:extLst>
      <p:ext uri="{BB962C8B-B14F-4D97-AF65-F5344CB8AC3E}">
        <p14:creationId xmlns:p14="http://schemas.microsoft.com/office/powerpoint/2010/main" val="23884486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59080" y="577857"/>
            <a:ext cx="11734800" cy="1450757"/>
          </a:xfrm>
        </p:spPr>
        <p:txBody>
          <a:bodyPr>
            <a:noAutofit/>
          </a:bodyPr>
          <a:lstStyle/>
          <a:p>
            <a:r>
              <a:rPr lang="ru-RU" sz="3600" dirty="0"/>
              <a:t>Добавьте код </a:t>
            </a:r>
            <a:r>
              <a:rPr lang="ru-RU" sz="3600" dirty="0" err="1"/>
              <a:t>Android</a:t>
            </a:r>
            <a:r>
              <a:rPr lang="ru-RU" sz="3600" dirty="0"/>
              <a:t> </a:t>
            </a:r>
            <a:r>
              <a:rPr lang="ru-RU" sz="3600" dirty="0" err="1"/>
              <a:t>Kotlin</a:t>
            </a:r>
            <a:r>
              <a:rPr lang="ru-RU" sz="3600" dirty="0"/>
              <a:t>, который использует API батареи </a:t>
            </a:r>
            <a:r>
              <a:rPr lang="ru-RU" sz="3600" dirty="0" err="1"/>
              <a:t>Android</a:t>
            </a:r>
            <a:r>
              <a:rPr lang="ru-RU" sz="3600" dirty="0"/>
              <a:t> для получения уровня заряда батареи. Этот код точно такой же, какой вы написали бы в </a:t>
            </a:r>
            <a:r>
              <a:rPr lang="ru-RU" sz="3600" dirty="0" err="1"/>
              <a:t>нативном</a:t>
            </a:r>
            <a:r>
              <a:rPr lang="ru-RU" sz="3600" dirty="0"/>
              <a:t> приложении для </a:t>
            </a:r>
            <a:r>
              <a:rPr lang="ru-RU" sz="3600" dirty="0" err="1"/>
              <a:t>Android</a:t>
            </a:r>
            <a:r>
              <a:rPr lang="ru-RU" sz="3600" dirty="0"/>
              <a:t>.</a:t>
            </a:r>
          </a:p>
        </p:txBody>
      </p:sp>
      <p:pic>
        <p:nvPicPr>
          <p:cNvPr id="4" name="Объект 3"/>
          <p:cNvPicPr>
            <a:picLocks noGrp="1" noChangeAspect="1"/>
          </p:cNvPicPr>
          <p:nvPr>
            <p:ph idx="1"/>
          </p:nvPr>
        </p:nvPicPr>
        <p:blipFill>
          <a:blip r:embed="rId2"/>
          <a:stretch>
            <a:fillRect/>
          </a:stretch>
        </p:blipFill>
        <p:spPr>
          <a:xfrm>
            <a:off x="685800" y="2173515"/>
            <a:ext cx="10012680" cy="3834643"/>
          </a:xfrm>
          <a:prstGeom prst="rect">
            <a:avLst/>
          </a:prstGeom>
        </p:spPr>
      </p:pic>
    </p:spTree>
    <p:extLst>
      <p:ext uri="{BB962C8B-B14F-4D97-AF65-F5344CB8AC3E}">
        <p14:creationId xmlns:p14="http://schemas.microsoft.com/office/powerpoint/2010/main" val="34345547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1155680" cy="1493520"/>
          </a:xfrm>
        </p:spPr>
        <p:txBody>
          <a:bodyPr>
            <a:noAutofit/>
          </a:bodyPr>
          <a:lstStyle/>
          <a:p>
            <a:r>
              <a:rPr lang="ru-RU" sz="3600" dirty="0"/>
              <a:t>Затем добавьте следующий метод в </a:t>
            </a:r>
            <a:r>
              <a:rPr lang="en-US" sz="3600" dirty="0" err="1"/>
              <a:t>MainActivity</a:t>
            </a:r>
            <a:r>
              <a:rPr lang="ru-RU" sz="3600" dirty="0"/>
              <a:t>класс под </a:t>
            </a:r>
            <a:r>
              <a:rPr lang="en-US" sz="3600" dirty="0" err="1"/>
              <a:t>configureFlutterEngine</a:t>
            </a:r>
            <a:r>
              <a:rPr lang="en-US" sz="3600" dirty="0"/>
              <a:t>()</a:t>
            </a:r>
            <a:r>
              <a:rPr lang="ru-RU" sz="3600" dirty="0"/>
              <a:t>методом:</a:t>
            </a:r>
          </a:p>
        </p:txBody>
      </p:sp>
      <p:sp>
        <p:nvSpPr>
          <p:cNvPr id="5" name="Объект 4"/>
          <p:cNvSpPr>
            <a:spLocks noGrp="1"/>
          </p:cNvSpPr>
          <p:nvPr>
            <p:ph idx="1"/>
          </p:nvPr>
        </p:nvSpPr>
        <p:spPr>
          <a:xfrm>
            <a:off x="0" y="1493520"/>
            <a:ext cx="12192000" cy="4023360"/>
          </a:xfrm>
        </p:spPr>
        <p:txBody>
          <a:bodyPr>
            <a:noAutofit/>
          </a:bodyPr>
          <a:lstStyle/>
          <a:p>
            <a:r>
              <a:rPr lang="en-US" sz="1800" dirty="0"/>
              <a:t> private fun </a:t>
            </a:r>
            <a:r>
              <a:rPr lang="en-US" sz="1800" dirty="0" err="1"/>
              <a:t>getBatteryLevel</a:t>
            </a:r>
            <a:r>
              <a:rPr lang="en-US" sz="1800" dirty="0"/>
              <a:t>(): </a:t>
            </a:r>
            <a:r>
              <a:rPr lang="en-US" sz="1800" dirty="0" err="1"/>
              <a:t>Int</a:t>
            </a:r>
            <a:r>
              <a:rPr lang="en-US" sz="1800" dirty="0"/>
              <a:t> {</a:t>
            </a:r>
          </a:p>
          <a:p>
            <a:r>
              <a:rPr lang="en-US" sz="1800" dirty="0"/>
              <a:t>    </a:t>
            </a:r>
            <a:r>
              <a:rPr lang="en-US" sz="1800" dirty="0" err="1"/>
              <a:t>val</a:t>
            </a:r>
            <a:r>
              <a:rPr lang="en-US" sz="1800" dirty="0"/>
              <a:t> </a:t>
            </a:r>
            <a:r>
              <a:rPr lang="en-US" sz="1800" dirty="0" err="1"/>
              <a:t>batteryLevel</a:t>
            </a:r>
            <a:r>
              <a:rPr lang="en-US" sz="1800" dirty="0"/>
              <a:t>: </a:t>
            </a:r>
            <a:r>
              <a:rPr lang="en-US" sz="1800" dirty="0" err="1"/>
              <a:t>Int</a:t>
            </a:r>
            <a:endParaRPr lang="en-US" sz="1800" dirty="0"/>
          </a:p>
          <a:p>
            <a:r>
              <a:rPr lang="en-US" sz="1800" dirty="0"/>
              <a:t>    if (VERSION.SDK_INT &gt;= VERSION_CODES.LOLLIPOP) {</a:t>
            </a:r>
          </a:p>
          <a:p>
            <a:r>
              <a:rPr lang="en-US" sz="1800" dirty="0"/>
              <a:t>      </a:t>
            </a:r>
            <a:r>
              <a:rPr lang="en-US" sz="1800" dirty="0" err="1"/>
              <a:t>val</a:t>
            </a:r>
            <a:r>
              <a:rPr lang="en-US" sz="1800" dirty="0"/>
              <a:t> </a:t>
            </a:r>
            <a:r>
              <a:rPr lang="en-US" sz="1800" dirty="0" err="1"/>
              <a:t>batteryManager</a:t>
            </a:r>
            <a:r>
              <a:rPr lang="en-US" sz="1800" dirty="0"/>
              <a:t> = </a:t>
            </a:r>
            <a:r>
              <a:rPr lang="en-US" sz="1800" dirty="0" err="1"/>
              <a:t>getSystemService</a:t>
            </a:r>
            <a:r>
              <a:rPr lang="en-US" sz="1800" dirty="0"/>
              <a:t>(</a:t>
            </a:r>
            <a:r>
              <a:rPr lang="en-US" sz="1800" dirty="0" err="1"/>
              <a:t>Context.BATTERY_SERVICE</a:t>
            </a:r>
            <a:r>
              <a:rPr lang="en-US" sz="1800" dirty="0"/>
              <a:t>) as </a:t>
            </a:r>
            <a:r>
              <a:rPr lang="en-US" sz="1800" dirty="0" err="1"/>
              <a:t>BatteryManager</a:t>
            </a:r>
            <a:endParaRPr lang="en-US" sz="1800" dirty="0"/>
          </a:p>
          <a:p>
            <a:r>
              <a:rPr lang="en-US" sz="1800" dirty="0"/>
              <a:t>      </a:t>
            </a:r>
            <a:r>
              <a:rPr lang="en-US" sz="1800" dirty="0" err="1"/>
              <a:t>batteryLevel</a:t>
            </a:r>
            <a:r>
              <a:rPr lang="en-US" sz="1800" dirty="0"/>
              <a:t> = </a:t>
            </a:r>
            <a:r>
              <a:rPr lang="en-US" sz="1800" dirty="0" err="1"/>
              <a:t>batteryManager.getIntProperty</a:t>
            </a:r>
            <a:r>
              <a:rPr lang="en-US" sz="1800" dirty="0"/>
              <a:t>(</a:t>
            </a:r>
            <a:r>
              <a:rPr lang="en-US" sz="1800" dirty="0" err="1"/>
              <a:t>BatteryManager.BATTERY_PROPERTY_CAPACITY</a:t>
            </a:r>
            <a:r>
              <a:rPr lang="en-US" sz="1800" dirty="0"/>
              <a:t>)</a:t>
            </a:r>
          </a:p>
          <a:p>
            <a:r>
              <a:rPr lang="en-US" sz="1800" dirty="0"/>
              <a:t>    } else {</a:t>
            </a:r>
          </a:p>
          <a:p>
            <a:r>
              <a:rPr lang="en-US" sz="1800" dirty="0"/>
              <a:t>      </a:t>
            </a:r>
            <a:r>
              <a:rPr lang="en-US" sz="1800" dirty="0" err="1"/>
              <a:t>val</a:t>
            </a:r>
            <a:r>
              <a:rPr lang="en-US" sz="1800" dirty="0"/>
              <a:t> intent = </a:t>
            </a:r>
            <a:r>
              <a:rPr lang="en-US" sz="1800" dirty="0" err="1"/>
              <a:t>ContextWrapper</a:t>
            </a:r>
            <a:r>
              <a:rPr lang="en-US" sz="1800" dirty="0"/>
              <a:t>(</a:t>
            </a:r>
            <a:r>
              <a:rPr lang="en-US" sz="1800" dirty="0" err="1"/>
              <a:t>applicationContext</a:t>
            </a:r>
            <a:r>
              <a:rPr lang="en-US" sz="1800" dirty="0"/>
              <a:t>).</a:t>
            </a:r>
            <a:r>
              <a:rPr lang="en-US" sz="1800" dirty="0" err="1"/>
              <a:t>registerReceiver</a:t>
            </a:r>
            <a:r>
              <a:rPr lang="en-US" sz="1800" dirty="0"/>
              <a:t>(null, </a:t>
            </a:r>
            <a:r>
              <a:rPr lang="en-US" sz="1800" dirty="0" err="1"/>
              <a:t>IntentFilter</a:t>
            </a:r>
            <a:r>
              <a:rPr lang="en-US" sz="1800" dirty="0"/>
              <a:t>(</a:t>
            </a:r>
            <a:r>
              <a:rPr lang="en-US" sz="1800" dirty="0" err="1"/>
              <a:t>Intent.ACTION_BATTERY_CHANGED</a:t>
            </a:r>
            <a:r>
              <a:rPr lang="en-US" sz="1800" dirty="0"/>
              <a:t>))</a:t>
            </a:r>
          </a:p>
          <a:p>
            <a:r>
              <a:rPr lang="en-US" sz="1800" dirty="0"/>
              <a:t>      </a:t>
            </a:r>
            <a:r>
              <a:rPr lang="en-US" sz="1800" dirty="0" err="1"/>
              <a:t>batteryLevel</a:t>
            </a:r>
            <a:r>
              <a:rPr lang="en-US" sz="1800" dirty="0"/>
              <a:t> = intent!!.</a:t>
            </a:r>
            <a:r>
              <a:rPr lang="en-US" sz="1800" dirty="0" err="1"/>
              <a:t>getIntExtra</a:t>
            </a:r>
            <a:r>
              <a:rPr lang="en-US" sz="1800" dirty="0"/>
              <a:t>(</a:t>
            </a:r>
            <a:r>
              <a:rPr lang="en-US" sz="1800" dirty="0" err="1"/>
              <a:t>BatteryManager.EXTRA_LEVEL</a:t>
            </a:r>
            <a:r>
              <a:rPr lang="en-US" sz="1800" dirty="0"/>
              <a:t>, -1) * 100 / </a:t>
            </a:r>
            <a:r>
              <a:rPr lang="en-US" sz="1800" dirty="0" err="1"/>
              <a:t>intent.getIntExtra</a:t>
            </a:r>
            <a:r>
              <a:rPr lang="en-US" sz="1800" dirty="0"/>
              <a:t>(</a:t>
            </a:r>
            <a:r>
              <a:rPr lang="en-US" sz="1800" dirty="0" err="1"/>
              <a:t>BatteryManager.EXTRA_SCALE</a:t>
            </a:r>
            <a:r>
              <a:rPr lang="en-US" sz="1800" dirty="0"/>
              <a:t>, -1)</a:t>
            </a:r>
          </a:p>
          <a:p>
            <a:r>
              <a:rPr lang="en-US" sz="1800" dirty="0"/>
              <a:t>    </a:t>
            </a:r>
            <a:r>
              <a:rPr lang="en-US" sz="1800" dirty="0" smtClean="0"/>
              <a:t>}</a:t>
            </a:r>
            <a:endParaRPr lang="en-US" sz="1800" dirty="0"/>
          </a:p>
          <a:p>
            <a:r>
              <a:rPr lang="en-US" sz="1800" dirty="0"/>
              <a:t>    return </a:t>
            </a:r>
            <a:r>
              <a:rPr lang="en-US" sz="1800" dirty="0" err="1"/>
              <a:t>batteryLevel</a:t>
            </a:r>
            <a:endParaRPr lang="en-US" sz="1800" dirty="0"/>
          </a:p>
          <a:p>
            <a:r>
              <a:rPr lang="en-US" sz="1800" dirty="0"/>
              <a:t>  }</a:t>
            </a:r>
            <a:endParaRPr lang="ru-RU" sz="1800" dirty="0"/>
          </a:p>
        </p:txBody>
      </p:sp>
    </p:spTree>
    <p:extLst>
      <p:ext uri="{BB962C8B-B14F-4D97-AF65-F5344CB8AC3E}">
        <p14:creationId xmlns:p14="http://schemas.microsoft.com/office/powerpoint/2010/main" val="14683255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0500" y="685801"/>
            <a:ext cx="11871960" cy="2468880"/>
          </a:xfrm>
          <a:solidFill>
            <a:schemeClr val="bg1"/>
          </a:solidFill>
        </p:spPr>
        <p:txBody>
          <a:bodyPr>
            <a:noAutofit/>
          </a:bodyPr>
          <a:lstStyle/>
          <a:p>
            <a:r>
              <a:rPr lang="ru-RU" sz="3200" dirty="0"/>
              <a:t>Наконец, завершите </a:t>
            </a:r>
            <a:r>
              <a:rPr lang="ru-RU" sz="3200" dirty="0" err="1"/>
              <a:t>setMethodCallHandler</a:t>
            </a:r>
            <a:r>
              <a:rPr lang="ru-RU" sz="3200" dirty="0"/>
              <a:t>()метод, добавленный ранее. Вам нужно обрабатывать один метод платформы, </a:t>
            </a:r>
            <a:r>
              <a:rPr lang="ru-RU" sz="3200" dirty="0" err="1"/>
              <a:t>getBatteryLevel</a:t>
            </a:r>
            <a:r>
              <a:rPr lang="ru-RU" sz="3200" dirty="0"/>
              <a:t>()поэтому проверьте его в </a:t>
            </a:r>
            <a:r>
              <a:rPr lang="ru-RU" sz="3200" dirty="0" err="1"/>
              <a:t>callаргументе</a:t>
            </a:r>
            <a:r>
              <a:rPr lang="ru-RU" sz="3200" dirty="0"/>
              <a:t>. Реализация этого метода платформы вызывает код </a:t>
            </a:r>
            <a:r>
              <a:rPr lang="ru-RU" sz="3200" dirty="0" err="1"/>
              <a:t>Android</a:t>
            </a:r>
            <a:r>
              <a:rPr lang="ru-RU" sz="3200" dirty="0"/>
              <a:t>, написанный на предыдущем шаге, и возвращает ответ как в случае успеха, так и в случае ошибки, используя аргумент </a:t>
            </a:r>
            <a:r>
              <a:rPr lang="ru-RU" sz="3200" dirty="0" err="1"/>
              <a:t>result</a:t>
            </a:r>
            <a:r>
              <a:rPr lang="ru-RU" sz="3200" dirty="0"/>
              <a:t>. Если вызывается неизвестный метод, сообщите об этом.</a:t>
            </a:r>
          </a:p>
        </p:txBody>
      </p:sp>
      <p:sp>
        <p:nvSpPr>
          <p:cNvPr id="6" name="Объект 5"/>
          <p:cNvSpPr>
            <a:spLocks noGrp="1"/>
          </p:cNvSpPr>
          <p:nvPr>
            <p:ph idx="1"/>
          </p:nvPr>
        </p:nvSpPr>
        <p:spPr/>
        <p:txBody>
          <a:bodyPr/>
          <a:lstStyle/>
          <a:p>
            <a:endParaRPr lang="ru-RU"/>
          </a:p>
        </p:txBody>
      </p:sp>
      <p:pic>
        <p:nvPicPr>
          <p:cNvPr id="7" name="Рисунок 6"/>
          <p:cNvPicPr>
            <a:picLocks noChangeAspect="1"/>
          </p:cNvPicPr>
          <p:nvPr/>
        </p:nvPicPr>
        <p:blipFill>
          <a:blip r:embed="rId2"/>
          <a:stretch>
            <a:fillRect/>
          </a:stretch>
        </p:blipFill>
        <p:spPr>
          <a:xfrm>
            <a:off x="390348" y="3154681"/>
            <a:ext cx="11472264" cy="2897579"/>
          </a:xfrm>
          <a:prstGeom prst="rect">
            <a:avLst/>
          </a:prstGeom>
        </p:spPr>
      </p:pic>
    </p:spTree>
    <p:extLst>
      <p:ext uri="{BB962C8B-B14F-4D97-AF65-F5344CB8AC3E}">
        <p14:creationId xmlns:p14="http://schemas.microsoft.com/office/powerpoint/2010/main" val="35170184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31520" y="212097"/>
            <a:ext cx="10058400" cy="1450757"/>
          </a:xfrm>
        </p:spPr>
        <p:txBody>
          <a:bodyPr/>
          <a:lstStyle/>
          <a:p>
            <a:r>
              <a:rPr lang="ru-RU" dirty="0"/>
              <a:t>И замените на следующее:</a:t>
            </a:r>
          </a:p>
        </p:txBody>
      </p:sp>
      <p:sp>
        <p:nvSpPr>
          <p:cNvPr id="5" name="Объект 4"/>
          <p:cNvSpPr>
            <a:spLocks noGrp="1"/>
          </p:cNvSpPr>
          <p:nvPr>
            <p:ph idx="1"/>
          </p:nvPr>
        </p:nvSpPr>
        <p:spPr/>
        <p:txBody>
          <a:bodyPr/>
          <a:lstStyle/>
          <a:p>
            <a:endParaRPr lang="ru-RU"/>
          </a:p>
        </p:txBody>
      </p:sp>
      <p:pic>
        <p:nvPicPr>
          <p:cNvPr id="6" name="Рисунок 5"/>
          <p:cNvPicPr>
            <a:picLocks noChangeAspect="1"/>
          </p:cNvPicPr>
          <p:nvPr/>
        </p:nvPicPr>
        <p:blipFill rotWithShape="1">
          <a:blip r:embed="rId2"/>
          <a:srcRect r="25467"/>
          <a:stretch/>
        </p:blipFill>
        <p:spPr>
          <a:xfrm>
            <a:off x="571708" y="1706729"/>
            <a:ext cx="11109544" cy="4162365"/>
          </a:xfrm>
          <a:prstGeom prst="rect">
            <a:avLst/>
          </a:prstGeom>
        </p:spPr>
      </p:pic>
    </p:spTree>
    <p:extLst>
      <p:ext uri="{BB962C8B-B14F-4D97-AF65-F5344CB8AC3E}">
        <p14:creationId xmlns:p14="http://schemas.microsoft.com/office/powerpoint/2010/main" val="29918940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dirty="0"/>
          </a:p>
        </p:txBody>
      </p:sp>
      <p:sp>
        <p:nvSpPr>
          <p:cNvPr id="3" name="Объект 2"/>
          <p:cNvSpPr>
            <a:spLocks noGrp="1"/>
          </p:cNvSpPr>
          <p:nvPr>
            <p:ph idx="1"/>
          </p:nvPr>
        </p:nvSpPr>
        <p:spPr/>
        <p:txBody>
          <a:bodyPr/>
          <a:lstStyle/>
          <a:p>
            <a:r>
              <a:rPr lang="ru-RU" sz="3200" dirty="0"/>
              <a:t>Теперь вы сможете запустить приложение на </a:t>
            </a:r>
            <a:r>
              <a:rPr lang="ru-RU" sz="3200" dirty="0" err="1"/>
              <a:t>iOS</a:t>
            </a:r>
            <a:r>
              <a:rPr lang="ru-RU" sz="3200" dirty="0"/>
              <a:t>. Если вы используете симулятор </a:t>
            </a:r>
            <a:r>
              <a:rPr lang="ru-RU" sz="3200" dirty="0" err="1"/>
              <a:t>iOS</a:t>
            </a:r>
            <a:r>
              <a:rPr lang="ru-RU" sz="3200" dirty="0"/>
              <a:t>, обратите внимание, что он не поддерживает API-интерфейсы батареи, и приложение отображает «Уровень батареи недоступен».</a:t>
            </a:r>
          </a:p>
          <a:p>
            <a:r>
              <a:rPr lang="ru-RU" dirty="0"/>
              <a:t/>
            </a:r>
            <a:br>
              <a:rPr lang="ru-RU" dirty="0"/>
            </a:br>
            <a:endParaRPr lang="ru-RU" dirty="0"/>
          </a:p>
        </p:txBody>
      </p:sp>
    </p:spTree>
    <p:extLst>
      <p:ext uri="{BB962C8B-B14F-4D97-AF65-F5344CB8AC3E}">
        <p14:creationId xmlns:p14="http://schemas.microsoft.com/office/powerpoint/2010/main" val="210040193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Ссылки для собственного ознакомления со всем</a:t>
            </a:r>
            <a:endParaRPr lang="ru-RU" dirty="0"/>
          </a:p>
        </p:txBody>
      </p:sp>
      <p:sp>
        <p:nvSpPr>
          <p:cNvPr id="3" name="Объект 2"/>
          <p:cNvSpPr>
            <a:spLocks noGrp="1"/>
          </p:cNvSpPr>
          <p:nvPr>
            <p:ph idx="1"/>
          </p:nvPr>
        </p:nvSpPr>
        <p:spPr/>
        <p:txBody>
          <a:bodyPr/>
          <a:lstStyle/>
          <a:p>
            <a:pPr>
              <a:buFont typeface="Arial" panose="020B0604020202020204" pitchFamily="34" charset="0"/>
              <a:buChar char="•"/>
            </a:pPr>
            <a:r>
              <a:rPr lang="en-US" dirty="0" smtClean="0"/>
              <a:t>Navigator class: https</a:t>
            </a:r>
            <a:r>
              <a:rPr lang="en-US" dirty="0"/>
              <a:t>://api.flutter.dev/flutter/widgets/Navigator-class.html</a:t>
            </a:r>
          </a:p>
          <a:p>
            <a:pPr>
              <a:buFont typeface="Arial" panose="020B0604020202020204" pitchFamily="34" charset="0"/>
              <a:buChar char="•"/>
            </a:pPr>
            <a:r>
              <a:rPr lang="en-US" dirty="0" smtClean="0"/>
              <a:t>popup: https</a:t>
            </a:r>
            <a:r>
              <a:rPr lang="en-US" dirty="0"/>
              <a:t>://api.flutter.dev/flutter/material/PopupMenuButton-class.html</a:t>
            </a:r>
            <a:endParaRPr lang="ru-RU" dirty="0"/>
          </a:p>
          <a:p>
            <a:pPr>
              <a:buFont typeface="Arial" panose="020B0604020202020204" pitchFamily="34" charset="0"/>
              <a:buChar char="•"/>
            </a:pPr>
            <a:r>
              <a:rPr lang="en-US" dirty="0" err="1" smtClean="0"/>
              <a:t>showModalBottomSheet</a:t>
            </a:r>
            <a:r>
              <a:rPr lang="en-US" dirty="0" smtClean="0"/>
              <a:t>: https</a:t>
            </a:r>
            <a:r>
              <a:rPr lang="en-US" dirty="0"/>
              <a:t>://</a:t>
            </a:r>
            <a:r>
              <a:rPr lang="en-US" dirty="0" smtClean="0"/>
              <a:t>api.flutter.dev/flutter/material/showModalBottomSheet.html</a:t>
            </a:r>
          </a:p>
          <a:p>
            <a:pPr>
              <a:buFont typeface="Arial" panose="020B0604020202020204" pitchFamily="34" charset="0"/>
              <a:buChar char="•"/>
            </a:pPr>
            <a:r>
              <a:rPr lang="en-US" dirty="0" err="1" smtClean="0"/>
              <a:t>modalRoute</a:t>
            </a:r>
            <a:r>
              <a:rPr lang="en-US" dirty="0" smtClean="0"/>
              <a:t>: </a:t>
            </a:r>
            <a:r>
              <a:rPr lang="en-US" dirty="0" smtClean="0">
                <a:hlinkClick r:id="rId2"/>
              </a:rPr>
              <a:t>https</a:t>
            </a:r>
            <a:r>
              <a:rPr lang="en-US" dirty="0">
                <a:hlinkClick r:id="rId2"/>
              </a:rPr>
              <a:t>://</a:t>
            </a:r>
            <a:r>
              <a:rPr lang="en-US" dirty="0" smtClean="0">
                <a:hlinkClick r:id="rId2"/>
              </a:rPr>
              <a:t>api.flutter.dev/flutter/widgets/ModalRoute-class.html</a:t>
            </a:r>
            <a:endParaRPr lang="en-US" dirty="0" smtClean="0"/>
          </a:p>
          <a:p>
            <a:pPr>
              <a:buFont typeface="Arial" panose="020B0604020202020204" pitchFamily="34" charset="0"/>
              <a:buChar char="•"/>
            </a:pPr>
            <a:r>
              <a:rPr lang="en-US" dirty="0" err="1" smtClean="0"/>
              <a:t>showDialog</a:t>
            </a:r>
            <a:r>
              <a:rPr lang="en-US" dirty="0" smtClean="0"/>
              <a:t>: https</a:t>
            </a:r>
            <a:r>
              <a:rPr lang="en-US" dirty="0"/>
              <a:t>://api.flutter.dev/flutter/material/showDialog.html</a:t>
            </a:r>
            <a:endParaRPr lang="ru-RU" dirty="0"/>
          </a:p>
          <a:p>
            <a:pPr>
              <a:buFont typeface="Arial" panose="020B0604020202020204" pitchFamily="34" charset="0"/>
              <a:buChar char="•"/>
            </a:pPr>
            <a:endParaRPr lang="ru-RU" dirty="0"/>
          </a:p>
        </p:txBody>
      </p:sp>
    </p:spTree>
    <p:extLst>
      <p:ext uri="{BB962C8B-B14F-4D97-AF65-F5344CB8AC3E}">
        <p14:creationId xmlns:p14="http://schemas.microsoft.com/office/powerpoint/2010/main" val="313278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Совместное </a:t>
            </a:r>
            <a:r>
              <a:rPr lang="ru-RU" dirty="0" err="1" smtClean="0"/>
              <a:t>ипользование</a:t>
            </a:r>
            <a:r>
              <a:rPr lang="ru-RU" dirty="0" smtClean="0"/>
              <a:t> </a:t>
            </a:r>
            <a:r>
              <a:rPr lang="en-US" dirty="0" smtClean="0"/>
              <a:t>Router </a:t>
            </a:r>
            <a:r>
              <a:rPr lang="ru-RU" dirty="0" smtClean="0"/>
              <a:t>и </a:t>
            </a:r>
            <a:r>
              <a:rPr lang="en-US" dirty="0" smtClean="0"/>
              <a:t>Navigator</a:t>
            </a:r>
            <a:endParaRPr lang="en-US" dirty="0"/>
          </a:p>
        </p:txBody>
      </p:sp>
      <p:sp>
        <p:nvSpPr>
          <p:cNvPr id="3" name="Объект 2"/>
          <p:cNvSpPr>
            <a:spLocks noGrp="1"/>
          </p:cNvSpPr>
          <p:nvPr>
            <p:ph idx="1"/>
          </p:nvPr>
        </p:nvSpPr>
        <p:spPr/>
        <p:txBody>
          <a:bodyPr>
            <a:normAutofit/>
          </a:bodyPr>
          <a:lstStyle/>
          <a:p>
            <a:r>
              <a:rPr lang="ru-RU" sz="2800" dirty="0"/>
              <a:t>Маршрутизатор и навигатор предназначены для совместной работы. Вы можете перемещаться с помощью API маршрутизатора через декларативный пакет маршрутизации, такой как </a:t>
            </a:r>
            <a:r>
              <a:rPr lang="ru-RU" sz="2800" dirty="0" err="1"/>
              <a:t>go_router</a:t>
            </a:r>
            <a:r>
              <a:rPr lang="ru-RU" sz="2800" dirty="0"/>
              <a:t>, или вызывая императивные методы, такие как </a:t>
            </a:r>
            <a:r>
              <a:rPr lang="ru-RU" sz="2800" dirty="0" err="1"/>
              <a:t>push</a:t>
            </a:r>
            <a:r>
              <a:rPr lang="ru-RU" sz="2800" dirty="0"/>
              <a:t>() и </a:t>
            </a:r>
            <a:r>
              <a:rPr lang="ru-RU" sz="2800" dirty="0" err="1"/>
              <a:t>pop</a:t>
            </a:r>
            <a:r>
              <a:rPr lang="ru-RU" sz="2800" dirty="0"/>
              <a:t>() в навигаторе</a:t>
            </a:r>
            <a:endParaRPr lang="en-US" sz="2800" dirty="0"/>
          </a:p>
        </p:txBody>
      </p:sp>
    </p:spTree>
    <p:extLst>
      <p:ext uri="{BB962C8B-B14F-4D97-AF65-F5344CB8AC3E}">
        <p14:creationId xmlns:p14="http://schemas.microsoft.com/office/powerpoint/2010/main" val="2067709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Поддержка браузером</a:t>
            </a:r>
            <a:endParaRPr lang="en-US" dirty="0"/>
          </a:p>
        </p:txBody>
      </p:sp>
      <p:sp>
        <p:nvSpPr>
          <p:cNvPr id="3" name="Объект 2"/>
          <p:cNvSpPr>
            <a:spLocks noGrp="1"/>
          </p:cNvSpPr>
          <p:nvPr>
            <p:ph idx="1"/>
          </p:nvPr>
        </p:nvSpPr>
        <p:spPr/>
        <p:txBody>
          <a:bodyPr>
            <a:normAutofit/>
          </a:bodyPr>
          <a:lstStyle/>
          <a:p>
            <a:r>
              <a:rPr lang="ru-RU" sz="2800" dirty="0"/>
              <a:t>Приложения, использующие класс </a:t>
            </a:r>
            <a:r>
              <a:rPr lang="ru-RU" sz="2800" dirty="0" err="1"/>
              <a:t>Router</a:t>
            </a:r>
            <a:r>
              <a:rPr lang="ru-RU" sz="2800" dirty="0"/>
              <a:t>, интегрируются с API истории браузера, чтобы обеспечить согласованность при использовании кнопок "Назад" и "вперед" браузера. Всякий раз, когда вы перемещаетесь с помощью маршрутизатора, запись API истории добавляется в стек истории браузера</a:t>
            </a:r>
            <a:endParaRPr lang="en-US" sz="2800" dirty="0"/>
          </a:p>
        </p:txBody>
      </p:sp>
    </p:spTree>
    <p:extLst>
      <p:ext uri="{BB962C8B-B14F-4D97-AF65-F5344CB8AC3E}">
        <p14:creationId xmlns:p14="http://schemas.microsoft.com/office/powerpoint/2010/main" val="2526034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Ретро">
  <a:themeElements>
    <a:clrScheme name="Ретр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1198</TotalTime>
  <Words>4864</Words>
  <Application>Microsoft Office PowerPoint</Application>
  <PresentationFormat>Широкоэкранный</PresentationFormat>
  <Paragraphs>623</Paragraphs>
  <Slides>76</Slides>
  <Notes>27</Notes>
  <HiddenSlides>0</HiddenSlides>
  <MMClips>12</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76</vt:i4>
      </vt:variant>
    </vt:vector>
  </HeadingPairs>
  <TitlesOfParts>
    <vt:vector size="81" baseType="lpstr">
      <vt:lpstr>Arial</vt:lpstr>
      <vt:lpstr>Calibri</vt:lpstr>
      <vt:lpstr>Calibri Light</vt:lpstr>
      <vt:lpstr>Wingdings</vt:lpstr>
      <vt:lpstr>Ретро</vt:lpstr>
      <vt:lpstr>Navigation</vt:lpstr>
      <vt:lpstr>Класс Navigator</vt:lpstr>
      <vt:lpstr>Использование Navigator</vt:lpstr>
      <vt:lpstr>Использование именованных маршрутов</vt:lpstr>
      <vt:lpstr>Ограничений</vt:lpstr>
      <vt:lpstr>Использование маршрутизатора</vt:lpstr>
      <vt:lpstr>Презентация PowerPoint</vt:lpstr>
      <vt:lpstr>Совместное ипользование Router и Navigator</vt:lpstr>
      <vt:lpstr>Поддержка браузером</vt:lpstr>
      <vt:lpstr>Работа с владками</vt:lpstr>
      <vt:lpstr>Создание TabController</vt:lpstr>
      <vt:lpstr>Создание вкладок.</vt:lpstr>
      <vt:lpstr>Заполнение вкладок</vt:lpstr>
      <vt:lpstr>Презентация PowerPoint</vt:lpstr>
      <vt:lpstr>Методы </vt:lpstr>
      <vt:lpstr>Переход на новый экран и обратно</vt:lpstr>
      <vt:lpstr>Создание двух маршрутов</vt:lpstr>
      <vt:lpstr>Переход на вторую и возврат</vt:lpstr>
      <vt:lpstr>Переход на вторую и возврат</vt:lpstr>
      <vt:lpstr>Презентация PowerPoint</vt:lpstr>
      <vt:lpstr>Навигация с CupertinoPageRoute</vt:lpstr>
      <vt:lpstr>Переход на вторую и возврат</vt:lpstr>
      <vt:lpstr>Презентация PowerPoint</vt:lpstr>
      <vt:lpstr>Передача данных на новый экран</vt:lpstr>
      <vt:lpstr>Отображение списка задач.</vt:lpstr>
      <vt:lpstr>Создать экран сведений, который может отображать информацию о задаче. </vt:lpstr>
      <vt:lpstr>Создать экран сведений, который может отображать информацию о задаче. </vt:lpstr>
      <vt:lpstr>Пример приложения </vt:lpstr>
      <vt:lpstr>В качестве альтернативы можно передать аргументы, используя RouteSettings</vt:lpstr>
      <vt:lpstr>Возврат данных с экрана</vt:lpstr>
      <vt:lpstr>Презентация PowerPoint</vt:lpstr>
      <vt:lpstr>Презентация PowerPoint</vt:lpstr>
      <vt:lpstr>Презентация PowerPoint</vt:lpstr>
      <vt:lpstr>Отправка данных на новый маршрут</vt:lpstr>
      <vt:lpstr>Отправка данных обратно</vt:lpstr>
      <vt:lpstr>Маршруты могут возвращать значение</vt:lpstr>
      <vt:lpstr>Использование именованных маршрутов навигатора</vt:lpstr>
      <vt:lpstr>NavigatorState class</vt:lpstr>
      <vt:lpstr>Методы</vt:lpstr>
      <vt:lpstr>Восстановление состояния</vt:lpstr>
      <vt:lpstr>Восстановление состояния</vt:lpstr>
      <vt:lpstr>Виды маршрутов</vt:lpstr>
      <vt:lpstr>Всплывающие маршруты(Popup)</vt:lpstr>
      <vt:lpstr>ShowDialog</vt:lpstr>
      <vt:lpstr> ShowModalBottomSheet</vt:lpstr>
      <vt:lpstr>PopupMenuButton</vt:lpstr>
      <vt:lpstr>DropdownButton</vt:lpstr>
      <vt:lpstr>Modal Route</vt:lpstr>
      <vt:lpstr>Пользовательские маршруты</vt:lpstr>
      <vt:lpstr>PageRouteBuilder class</vt:lpstr>
      <vt:lpstr>Вложенные навигаторы</vt:lpstr>
      <vt:lpstr>Вложенные навигаторы</vt:lpstr>
      <vt:lpstr>Презентация PowerPoint</vt:lpstr>
      <vt:lpstr>PageViewer</vt:lpstr>
      <vt:lpstr>Platform channel</vt:lpstr>
      <vt:lpstr>Platform channel</vt:lpstr>
      <vt:lpstr>Презентация PowerPoint</vt:lpstr>
      <vt:lpstr>Обзор архитектуры: каналы платформы</vt:lpstr>
      <vt:lpstr>Поддержка типов данных канала платформы и кодеки</vt:lpstr>
      <vt:lpstr>Презентация PowerPoint</vt:lpstr>
      <vt:lpstr>Презентация PowerPoint</vt:lpstr>
      <vt:lpstr>Презентация PowerPoint</vt:lpstr>
      <vt:lpstr>Вызов специфичного для платформы кода с использованием каналов платформы</vt:lpstr>
      <vt:lpstr>Шаг 2: Создайте клиент платформы Flutter</vt:lpstr>
      <vt:lpstr>import 'dart:async'; import 'package:flutter/material.dart'; import 'package:flutter/services.dart';</vt:lpstr>
      <vt:lpstr>Презентация PowerPoint</vt:lpstr>
      <vt:lpstr>Презентация PowerPoint</vt:lpstr>
      <vt:lpstr>Наконец, замените build метод из шаблона, чтобы он содержал небольшой пользовательский интерфейс, отображающий состояние батареи в виде строки, и кнопку для обновления значения.</vt:lpstr>
      <vt:lpstr>Шаг 3. Добавьте реализацию для платформы Android</vt:lpstr>
      <vt:lpstr>Внутри configureFlutterEngine()метода создайте MethodChannelи вызовите setMethodCallHandler(). Обязательно используйте то же имя канала, что и на стороне клиента Flutter.</vt:lpstr>
      <vt:lpstr>Добавьте код Android Kotlin, который использует API батареи Android для получения уровня заряда батареи. Этот код точно такой же, какой вы написали бы в нативном приложении для Android.</vt:lpstr>
      <vt:lpstr>Затем добавьте следующий метод в MainActivityкласс под configureFlutterEngine()методом:</vt:lpstr>
      <vt:lpstr>Наконец, завершите setMethodCallHandler()метод, добавленный ранее. Вам нужно обрабатывать один метод платформы, getBatteryLevel()поэтому проверьте его в callаргументе. Реализация этого метода платформы вызывает код Android, написанный на предыдущем шаге, и возвращает ответ как в случае успеха, так и в случае ошибки, используя аргумент result. Если вызывается неизвестный метод, сообщите об этом.</vt:lpstr>
      <vt:lpstr>И замените на следующее:</vt:lpstr>
      <vt:lpstr>Презентация PowerPoint</vt:lpstr>
      <vt:lpstr>Ссылки для собственного ознакомления со всем</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навигация</dc:title>
  <dc:creator>Учетная запись Майкрософт</dc:creator>
  <cp:lastModifiedBy>nam polehyk</cp:lastModifiedBy>
  <cp:revision>96</cp:revision>
  <dcterms:created xsi:type="dcterms:W3CDTF">2023-03-11T04:50:49Z</dcterms:created>
  <dcterms:modified xsi:type="dcterms:W3CDTF">2025-01-16T21:04:07Z</dcterms:modified>
</cp:coreProperties>
</file>